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31"/>
  </p:notesMasterIdLst>
  <p:handoutMasterIdLst>
    <p:handoutMasterId r:id="rId32"/>
  </p:handoutMasterIdLst>
  <p:sldIdLst>
    <p:sldId id="257" r:id="rId2"/>
    <p:sldId id="290" r:id="rId3"/>
    <p:sldId id="302" r:id="rId4"/>
    <p:sldId id="263" r:id="rId5"/>
    <p:sldId id="274" r:id="rId6"/>
    <p:sldId id="277" r:id="rId7"/>
    <p:sldId id="291" r:id="rId8"/>
    <p:sldId id="275" r:id="rId9"/>
    <p:sldId id="276" r:id="rId10"/>
    <p:sldId id="296" r:id="rId11"/>
    <p:sldId id="285" r:id="rId12"/>
    <p:sldId id="295" r:id="rId13"/>
    <p:sldId id="284" r:id="rId14"/>
    <p:sldId id="294" r:id="rId15"/>
    <p:sldId id="278" r:id="rId16"/>
    <p:sldId id="293" r:id="rId17"/>
    <p:sldId id="286" r:id="rId18"/>
    <p:sldId id="279" r:id="rId19"/>
    <p:sldId id="282" r:id="rId20"/>
    <p:sldId id="280" r:id="rId21"/>
    <p:sldId id="292" r:id="rId22"/>
    <p:sldId id="281" r:id="rId23"/>
    <p:sldId id="283" r:id="rId24"/>
    <p:sldId id="287" r:id="rId25"/>
    <p:sldId id="297" r:id="rId26"/>
    <p:sldId id="298" r:id="rId27"/>
    <p:sldId id="299" r:id="rId28"/>
    <p:sldId id="300" r:id="rId29"/>
    <p:sldId id="301" r:id="rId30"/>
  </p:sldIdLst>
  <p:sldSz cx="9144000" cy="6858000" type="screen4x3"/>
  <p:notesSz cx="6858000" cy="8924925"/>
  <p:defaultTextStyle>
    <a:defPPr>
      <a:defRPr lang="en-US"/>
    </a:defPPr>
    <a:lvl1pPr algn="l"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Arial" charset="0"/>
        <a:ea typeface="+mn-ea"/>
        <a:cs typeface="+mn-cs"/>
      </a:defRPr>
    </a:lvl1pPr>
    <a:lvl2pPr marL="457200" algn="l"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Arial" charset="0"/>
        <a:ea typeface="+mn-ea"/>
        <a:cs typeface="+mn-cs"/>
      </a:defRPr>
    </a:lvl2pPr>
    <a:lvl3pPr marL="914400" algn="l"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Arial" charset="0"/>
        <a:ea typeface="+mn-ea"/>
        <a:cs typeface="+mn-cs"/>
      </a:defRPr>
    </a:lvl3pPr>
    <a:lvl4pPr marL="1371600" algn="l"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Arial" charset="0"/>
        <a:ea typeface="+mn-ea"/>
        <a:cs typeface="+mn-cs"/>
      </a:defRPr>
    </a:lvl4pPr>
    <a:lvl5pPr marL="1828800" algn="l"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3200" b="1" kern="1200">
        <a:solidFill>
          <a:schemeClr val="tx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3200" b="1" kern="1200">
        <a:solidFill>
          <a:schemeClr val="tx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3200" b="1" kern="1200">
        <a:solidFill>
          <a:schemeClr val="tx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3200" b="1" kern="1200">
        <a:solidFill>
          <a:schemeClr val="tx1"/>
        </a:solidFill>
        <a:effectLst>
          <a:outerShdw blurRad="38100" dist="38100" dir="2700000" algn="tl">
            <a:srgbClr val="000000">
              <a:alpha val="43137"/>
            </a:srgbClr>
          </a:outerShdw>
        </a:effectLst>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671" autoAdjust="0"/>
    <p:restoredTop sz="71450" autoAdjust="0"/>
  </p:normalViewPr>
  <p:slideViewPr>
    <p:cSldViewPr snapToGrid="0">
      <p:cViewPr>
        <p:scale>
          <a:sx n="90" d="100"/>
          <a:sy n="90" d="100"/>
        </p:scale>
        <p:origin x="-2160" y="-114"/>
      </p:cViewPr>
      <p:guideLst>
        <p:guide orient="horz" pos="891"/>
        <p:guide orient="horz" pos="144"/>
        <p:guide orient="horz" pos="3140"/>
        <p:guide orient="horz" pos="1200"/>
        <p:guide orient="horz" pos="1488"/>
        <p:guide orient="horz" pos="4264"/>
        <p:guide pos="2880"/>
        <p:guide pos="408"/>
        <p:guide pos="5520"/>
        <p:guide pos="24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1" d="100"/>
          <a:sy n="71" d="100"/>
        </p:scale>
        <p:origin x="-1560" y="-90"/>
      </p:cViewPr>
      <p:guideLst>
        <p:guide orient="horz" pos="281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7.xml"/><Relationship Id="rId18" Type="http://schemas.openxmlformats.org/officeDocument/2006/relationships/slide" Target="slides/slide23.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5.xml"/><Relationship Id="rId17" Type="http://schemas.openxmlformats.org/officeDocument/2006/relationships/slide" Target="slides/slide22.xml"/><Relationship Id="rId2" Type="http://schemas.openxmlformats.org/officeDocument/2006/relationships/slide" Target="slides/slide4.xml"/><Relationship Id="rId16" Type="http://schemas.openxmlformats.org/officeDocument/2006/relationships/slide" Target="slides/slide20.xml"/><Relationship Id="rId1" Type="http://schemas.openxmlformats.org/officeDocument/2006/relationships/slide" Target="slides/slide1.xml"/><Relationship Id="rId6" Type="http://schemas.openxmlformats.org/officeDocument/2006/relationships/slide" Target="slides/slide8.xml"/><Relationship Id="rId11" Type="http://schemas.openxmlformats.org/officeDocument/2006/relationships/slide" Target="slides/slide14.xml"/><Relationship Id="rId5" Type="http://schemas.openxmlformats.org/officeDocument/2006/relationships/slide" Target="slides/slide7.xml"/><Relationship Id="rId15" Type="http://schemas.openxmlformats.org/officeDocument/2006/relationships/slide" Target="slides/slide19.xml"/><Relationship Id="rId10" Type="http://schemas.openxmlformats.org/officeDocument/2006/relationships/slide" Target="slides/slide13.xml"/><Relationship Id="rId19" Type="http://schemas.openxmlformats.org/officeDocument/2006/relationships/slide" Target="slides/slide24.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460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ffectLst/>
              </a:defRPr>
            </a:lvl1pPr>
          </a:lstStyle>
          <a:p>
            <a:endParaRPr lang="en-US"/>
          </a:p>
        </p:txBody>
      </p:sp>
      <p:sp>
        <p:nvSpPr>
          <p:cNvPr id="19459" name="Rectangle 3"/>
          <p:cNvSpPr>
            <a:spLocks noGrp="1" noChangeArrowheads="1"/>
          </p:cNvSpPr>
          <p:nvPr>
            <p:ph type="dt" sz="quarter" idx="1"/>
          </p:nvPr>
        </p:nvSpPr>
        <p:spPr bwMode="auto">
          <a:xfrm>
            <a:off x="3886200" y="0"/>
            <a:ext cx="2971800" cy="4460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ffectLst/>
              </a:defRPr>
            </a:lvl1pPr>
          </a:lstStyle>
          <a:p>
            <a:endParaRPr lang="en-US"/>
          </a:p>
        </p:txBody>
      </p:sp>
      <p:sp>
        <p:nvSpPr>
          <p:cNvPr id="19460" name="Rectangle 4"/>
          <p:cNvSpPr>
            <a:spLocks noGrp="1" noChangeArrowheads="1"/>
          </p:cNvSpPr>
          <p:nvPr>
            <p:ph type="ftr" sz="quarter" idx="2"/>
          </p:nvPr>
        </p:nvSpPr>
        <p:spPr bwMode="auto">
          <a:xfrm>
            <a:off x="0" y="8478838"/>
            <a:ext cx="6184900" cy="446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800" b="0">
                <a:effectLst/>
              </a:defRPr>
            </a:lvl1pPr>
          </a:lstStyle>
          <a:p>
            <a:endParaRPr lang="en-US"/>
          </a:p>
        </p:txBody>
      </p:sp>
      <p:sp>
        <p:nvSpPr>
          <p:cNvPr id="19461" name="Rectangle 5"/>
          <p:cNvSpPr>
            <a:spLocks noGrp="1" noChangeArrowheads="1"/>
          </p:cNvSpPr>
          <p:nvPr>
            <p:ph type="sldNum" sz="quarter" idx="3"/>
          </p:nvPr>
        </p:nvSpPr>
        <p:spPr bwMode="auto">
          <a:xfrm>
            <a:off x="6246813" y="8478838"/>
            <a:ext cx="611187" cy="446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defRPr>
            </a:lvl1pPr>
          </a:lstStyle>
          <a:p>
            <a:fld id="{35E4A095-2445-43D0-B008-C135D4ED1B0A}"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460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effectLst/>
                <a:latin typeface="Times New Roman" pitchFamily="18" charset="0"/>
              </a:defRPr>
            </a:lvl1pPr>
          </a:lstStyle>
          <a:p>
            <a:endParaRPr lang="en-US"/>
          </a:p>
        </p:txBody>
      </p:sp>
      <p:sp>
        <p:nvSpPr>
          <p:cNvPr id="29699" name="Rectangle 3"/>
          <p:cNvSpPr>
            <a:spLocks noGrp="1" noChangeArrowheads="1"/>
          </p:cNvSpPr>
          <p:nvPr>
            <p:ph type="dt" idx="1"/>
          </p:nvPr>
        </p:nvSpPr>
        <p:spPr bwMode="auto">
          <a:xfrm>
            <a:off x="3884613" y="0"/>
            <a:ext cx="2971800" cy="4460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effectLst/>
                <a:latin typeface="Times New Roman" pitchFamily="18" charset="0"/>
              </a:defRPr>
            </a:lvl1pPr>
          </a:lstStyle>
          <a:p>
            <a:endParaRPr lang="en-US"/>
          </a:p>
        </p:txBody>
      </p:sp>
      <p:sp>
        <p:nvSpPr>
          <p:cNvPr id="29700" name="Rectangle 4"/>
          <p:cNvSpPr>
            <a:spLocks noGrp="1" noRot="1" noChangeAspect="1" noChangeArrowheads="1" noTextEdit="1"/>
          </p:cNvSpPr>
          <p:nvPr>
            <p:ph type="sldImg" idx="2"/>
          </p:nvPr>
        </p:nvSpPr>
        <p:spPr bwMode="auto">
          <a:xfrm>
            <a:off x="1198563" y="669925"/>
            <a:ext cx="4462462" cy="3346450"/>
          </a:xfrm>
          <a:prstGeom prst="rect">
            <a:avLst/>
          </a:prstGeom>
          <a:noFill/>
          <a:ln w="9525">
            <a:solidFill>
              <a:srgbClr val="000000"/>
            </a:solidFill>
            <a:miter lim="800000"/>
            <a:headEnd/>
            <a:tailEnd/>
          </a:ln>
          <a:effectLst/>
        </p:spPr>
      </p:sp>
      <p:sp>
        <p:nvSpPr>
          <p:cNvPr id="29701" name="Rectangle 5"/>
          <p:cNvSpPr>
            <a:spLocks noGrp="1" noChangeArrowheads="1"/>
          </p:cNvSpPr>
          <p:nvPr>
            <p:ph type="body" sz="quarter" idx="3"/>
          </p:nvPr>
        </p:nvSpPr>
        <p:spPr bwMode="auto">
          <a:xfrm>
            <a:off x="685800" y="4238625"/>
            <a:ext cx="5486400" cy="401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702" name="Rectangle 6"/>
          <p:cNvSpPr>
            <a:spLocks noGrp="1" noChangeArrowheads="1"/>
          </p:cNvSpPr>
          <p:nvPr>
            <p:ph type="ftr" sz="quarter" idx="4"/>
          </p:nvPr>
        </p:nvSpPr>
        <p:spPr bwMode="auto">
          <a:xfrm>
            <a:off x="0" y="8477250"/>
            <a:ext cx="2971800" cy="4460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effectLst/>
                <a:latin typeface="Times New Roman" pitchFamily="18" charset="0"/>
              </a:defRPr>
            </a:lvl1pPr>
          </a:lstStyle>
          <a:p>
            <a:endParaRPr lang="en-US"/>
          </a:p>
        </p:txBody>
      </p:sp>
      <p:sp>
        <p:nvSpPr>
          <p:cNvPr id="29703" name="Rectangle 7"/>
          <p:cNvSpPr>
            <a:spLocks noGrp="1" noChangeArrowheads="1"/>
          </p:cNvSpPr>
          <p:nvPr>
            <p:ph type="sldNum" sz="quarter" idx="5"/>
          </p:nvPr>
        </p:nvSpPr>
        <p:spPr bwMode="auto">
          <a:xfrm>
            <a:off x="3884613" y="8477250"/>
            <a:ext cx="2971800" cy="4460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ffectLst/>
                <a:latin typeface="Times New Roman" pitchFamily="18" charset="0"/>
              </a:defRPr>
            </a:lvl1pPr>
          </a:lstStyle>
          <a:p>
            <a:fld id="{65BA9157-CA10-4866-9D95-07E55D168C3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1290B5-0439-4213-AEA7-E2DCC79AA088}" type="slidenum">
              <a:rPr lang="en-US"/>
              <a:pPr/>
              <a:t>1</a:t>
            </a:fld>
            <a:endParaRPr lang="en-US"/>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5D0786-B946-45D6-ACD7-4A687A7A8BFE}" type="slidenum">
              <a:rPr lang="en-US"/>
              <a:pPr/>
              <a:t>13</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r>
              <a:rPr lang="en-US"/>
              <a:t>Always use goals and dates as your framework on ongoing basis – this is your contract and it should be explicit.  The team should be used to hearing you say “we agreed to…”  </a:t>
            </a:r>
          </a:p>
          <a:p>
            <a:endParaRPr lang="en-US"/>
          </a:p>
          <a:p>
            <a:r>
              <a:rPr lang="en-US"/>
              <a:t>Goals must be seen as challenging and attainable to maximize motivation.  (Refer back to the needs of technical professionals – you must find a way to align personal goals with organizational goals.)</a:t>
            </a:r>
          </a:p>
          <a:p>
            <a:endParaRPr lang="en-US"/>
          </a:p>
          <a:p>
            <a:r>
              <a:rPr lang="en-US"/>
              <a:t>Follow-up date should be taken seriously  (never say “SOMETIME NEXT WEEK!”).  Causes two things to happen – commitment is honored and self-esteem is enhanced because you project that they are important (you really care)</a:t>
            </a:r>
          </a:p>
          <a:p>
            <a:endParaRPr lang="en-US"/>
          </a:p>
          <a:p>
            <a:r>
              <a:rPr lang="en-US"/>
              <a:t>After follow-up, maintain communication that situation is resolved satisfactorily and staff’s self-esteem is maintained and/or enhanced  (a chance for praise)</a:t>
            </a:r>
          </a:p>
          <a:p>
            <a:endParaRPr lang="en-US"/>
          </a:p>
          <a:p>
            <a:r>
              <a:rPr lang="en-US"/>
              <a:t>Make sure everyone understands their role and know the criteria on which they’re assessed.  Allow direct participation in the process.  (e.g., the date on the project plan).  Encourage focused communication.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5D0786-B946-45D6-ACD7-4A687A7A8BFE}" type="slidenum">
              <a:rPr lang="en-US"/>
              <a:pPr/>
              <a:t>14</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r>
              <a:rPr lang="en-US" dirty="0"/>
              <a:t>Always use goals and dates as your framework on ongoing basis – this is your contract and it should be explicit.  The team should be used to hearing you say “we agreed to…”  </a:t>
            </a:r>
          </a:p>
          <a:p>
            <a:endParaRPr lang="en-US" dirty="0"/>
          </a:p>
          <a:p>
            <a:r>
              <a:rPr lang="en-US" dirty="0"/>
              <a:t>Goals must be seen as challenging and attainable to maximize motivation.  (Refer back to the needs of technical professionals – you must find a way to align personal goals with organizational goals.)</a:t>
            </a:r>
          </a:p>
          <a:p>
            <a:endParaRPr lang="en-US" dirty="0"/>
          </a:p>
          <a:p>
            <a:r>
              <a:rPr lang="en-US" dirty="0"/>
              <a:t>Follow-up date should be taken seriously  (never say “SOMETIME NEXT WEEK!”).  Causes two things to happen – commitment is honored and self-esteem is enhanced because you project that they are important (you really care)</a:t>
            </a:r>
          </a:p>
          <a:p>
            <a:endParaRPr lang="en-US" dirty="0"/>
          </a:p>
          <a:p>
            <a:r>
              <a:rPr lang="en-US" dirty="0"/>
              <a:t>After follow-up, maintain communication that situation is resolved satisfactorily and staff’s self-esteem is maintained and/or enhanced  (a chance for praise)</a:t>
            </a:r>
          </a:p>
          <a:p>
            <a:endParaRPr lang="en-US" dirty="0"/>
          </a:p>
          <a:p>
            <a:r>
              <a:rPr lang="en-US" dirty="0"/>
              <a:t>Make sure everyone understands their role and know the criteria on which they’re assessed.  Allow direct participation in the process.  (e.g., the date on the project plan).  Encourage focused communication.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337ECC-6405-4436-9172-2570E002C2E6}" type="slidenum">
              <a:rPr lang="en-US"/>
              <a:pPr/>
              <a:t>15</a:t>
            </a:fld>
            <a:endParaRPr 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r>
              <a:rPr lang="en-US"/>
              <a:t>Leaders who are skillful at gaining support and resources for their staff and who can remove obstacles when appropriate are often seen as powerful and positive role models in their organization.  </a:t>
            </a:r>
          </a:p>
          <a:p>
            <a:endParaRPr lang="en-US"/>
          </a:p>
          <a:p>
            <a:r>
              <a:rPr lang="en-US"/>
              <a:t>You need this skill to 1) remove a challenge w/ higher-level help or 2) your team has generated an idea that needs support, approval, or input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18914F-C11A-4E7D-9B9E-6C14F18C9B50}" type="slidenum">
              <a:rPr lang="en-US"/>
              <a:pPr/>
              <a:t>17</a:t>
            </a:fld>
            <a:endParaRPr lang="en-US"/>
          </a:p>
        </p:txBody>
      </p:sp>
      <p:sp>
        <p:nvSpPr>
          <p:cNvPr id="107522" name="Rectangle 1026"/>
          <p:cNvSpPr>
            <a:spLocks noGrp="1" noRot="1" noChangeAspect="1" noChangeArrowheads="1" noTextEdit="1"/>
          </p:cNvSpPr>
          <p:nvPr>
            <p:ph type="sldImg"/>
          </p:nvPr>
        </p:nvSpPr>
        <p:spPr>
          <a:ln/>
        </p:spPr>
      </p:sp>
      <p:sp>
        <p:nvSpPr>
          <p:cNvPr id="107523" name="Rectangle 1027"/>
          <p:cNvSpPr>
            <a:spLocks noGrp="1" noChangeArrowheads="1"/>
          </p:cNvSpPr>
          <p:nvPr>
            <p:ph type="body" idx="1"/>
          </p:nvPr>
        </p:nvSpPr>
        <p:spPr/>
        <p:txBody>
          <a:bodyPr/>
          <a:lstStyle/>
          <a:p>
            <a:r>
              <a:rPr lang="en-US"/>
              <a:t>Builds trust and increases a sense of ownership.  Open, fluid, and honest 2-way communication empowers both the leader and professional.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B364BB-2C9C-4880-BFBF-C39E1A0A0559}" type="slidenum">
              <a:rPr lang="en-US"/>
              <a:pPr/>
              <a:t>18</a:t>
            </a:fld>
            <a:endParaRPr 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r>
              <a:rPr lang="en-US" dirty="0"/>
              <a:t>Delegating amplifies/magnifies your ability to accomplish work.  You do not lose prestige by delegating, but you can lose trust with staff if you do not give credit!</a:t>
            </a:r>
          </a:p>
          <a:p>
            <a:endParaRPr lang="en-US" dirty="0"/>
          </a:p>
          <a:p>
            <a:r>
              <a:rPr lang="en-US" dirty="0"/>
              <a:t>On the other hand don’t be </a:t>
            </a:r>
            <a:r>
              <a:rPr lang="en-US" dirty="0" smtClean="0"/>
              <a:t>too </a:t>
            </a:r>
            <a:r>
              <a:rPr lang="en-US" dirty="0"/>
              <a:t>group-centered because you can waste time!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59C441-53AD-4D9E-8581-43B30BD3D853}" type="slidenum">
              <a:rPr lang="en-US"/>
              <a:pPr/>
              <a:t>19</a:t>
            </a:fld>
            <a:endParaRPr lang="en-US"/>
          </a:p>
        </p:txBody>
      </p:sp>
      <p:sp>
        <p:nvSpPr>
          <p:cNvPr id="112642" name="Rectangle 1026"/>
          <p:cNvSpPr>
            <a:spLocks noGrp="1" noRot="1" noChangeAspect="1" noChangeArrowheads="1" noTextEdit="1"/>
          </p:cNvSpPr>
          <p:nvPr>
            <p:ph type="sldImg"/>
          </p:nvPr>
        </p:nvSpPr>
        <p:spPr>
          <a:ln/>
        </p:spPr>
      </p:sp>
      <p:sp>
        <p:nvSpPr>
          <p:cNvPr id="112643" name="Rectangle 1027"/>
          <p:cNvSpPr>
            <a:spLocks noGrp="1" noChangeArrowheads="1"/>
          </p:cNvSpPr>
          <p:nvPr>
            <p:ph type="body" idx="1"/>
          </p:nvPr>
        </p:nvSpPr>
        <p:spPr/>
        <p:txBody>
          <a:bodyPr/>
          <a:lstStyle/>
          <a:p>
            <a:r>
              <a:rPr lang="en-US" dirty="0"/>
              <a:t>It all goes back </a:t>
            </a:r>
            <a:r>
              <a:rPr lang="en-US" dirty="0" smtClean="0"/>
              <a:t>to that </a:t>
            </a:r>
            <a:r>
              <a:rPr lang="en-US" dirty="0"/>
              <a:t>“contract” we discussed earlier.</a:t>
            </a:r>
          </a:p>
          <a:p>
            <a:endParaRPr lang="en-US" dirty="0"/>
          </a:p>
          <a:p>
            <a:r>
              <a:rPr lang="en-US" dirty="0"/>
              <a:t>Remember the difference between rewards and consequences, both at a personal and team level.  My favorite consequence is increasing “accountability” with each slip-up.</a:t>
            </a:r>
          </a:p>
          <a:p>
            <a:endParaRPr lang="en-US" dirty="0"/>
          </a:p>
          <a:p>
            <a:r>
              <a:rPr lang="en-US" dirty="0"/>
              <a:t>Also be careful of the “ignore” technique!  It can impact both positive and negative behaviors.  What if you ignore a staffer who consistently works overtime?  What if you ignore a worker who consistently surfs inappropriate web sites at work?</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77903F-0610-433D-BBF5-FE67F84D9DF4}" type="slidenum">
              <a:rPr lang="en-US"/>
              <a:pPr/>
              <a:t>20</a:t>
            </a:fld>
            <a:endParaRPr lang="en-US"/>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r>
              <a:rPr lang="en-US"/>
              <a:t>Refer back to exposing gaps.</a:t>
            </a:r>
          </a:p>
          <a:p>
            <a:endParaRPr lang="en-US"/>
          </a:p>
          <a:p>
            <a:r>
              <a:rPr lang="en-US"/>
              <a:t>Remember to document, document, document!  You should have a file on each member of your team, both hard-copy and electronic.</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D80467-E22B-4957-8A5F-71CC368B09A0}" type="slidenum">
              <a:rPr lang="en-US"/>
              <a:pPr/>
              <a:t>22</a:t>
            </a:fld>
            <a:endParaRPr 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r>
              <a:rPr lang="en-US"/>
              <a:t>Clarify for misunderstands as opposed to concerns.  Remember the stated objection may be different than the real objection!</a:t>
            </a:r>
          </a:p>
          <a:p>
            <a:endParaRPr lang="en-US"/>
          </a:p>
          <a:p>
            <a:r>
              <a:rPr lang="en-US"/>
              <a:t>This is not necessarily a skill to persuade to change peoples mind.  Rather it is focused on collaborating to achieve a common goal.  You want to REINFORCE areas of agreement and MINIMIZE areas of disagreement.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53E87D-03B1-49F8-94A6-5C31C1787A05}" type="slidenum">
              <a:rPr lang="en-US"/>
              <a:pPr/>
              <a:t>23</a:t>
            </a:fld>
            <a:endParaRPr 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r>
              <a:rPr lang="en-US"/>
              <a:t>Brainstorming does not need to be sequential or “turn-based”.  Some people don’t want to speak up.  Also, avoid “groupthink”.</a:t>
            </a:r>
          </a:p>
          <a:p>
            <a:endParaRPr lang="en-US"/>
          </a:p>
          <a:p>
            <a:r>
              <a:rPr lang="en-US"/>
              <a:t>Best practices – appoint a “scribe” (maybe the quietest person on the team), no pointless meetings, only invite those who are needed!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5BA9157-CA10-4866-9D95-07E55D168C3E}" type="slidenum">
              <a:rPr lang="en-US" smtClean="0"/>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05AF77-0D07-463E-B001-8B1D97F6371F}" type="slidenum">
              <a:rPr lang="en-US"/>
              <a:pPr/>
              <a:t>4</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r>
              <a:rPr lang="en-US"/>
              <a:t>Clearly, these characteristics require special knowledge, strategies, and tactics – high touch.  Yet most of us are in the position of leadership due to our technical competence.  In past surveys, 80% of technical people in leadership positions said that their backgrounds prepared them on a “limited” level or “not at all”.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11/3/2009 10:03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
        <p:nvSpPr>
          <p:cNvPr id="12" name="Slide Image Placeholder 11"/>
          <p:cNvSpPr>
            <a:spLocks noGrp="1" noRot="1" noChangeAspect="1"/>
          </p:cNvSpPr>
          <p:nvPr>
            <p:ph type="sldImg"/>
          </p:nvPr>
        </p:nvSpPr>
        <p:spPr>
          <a:xfrm>
            <a:off x="1579563" y="446088"/>
            <a:ext cx="3648075" cy="2735262"/>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684B4CB-8181-418F-AB96-234A2115630E}" type="slidenum">
              <a:rPr lang="en-US" smtClean="0">
                <a:ea typeface="ＭＳ Ｐゴシック" pitchFamily="-65" charset="-128"/>
              </a:rPr>
              <a:pPr/>
              <a:t>26</a:t>
            </a:fld>
            <a:endParaRPr lang="en-US" smtClean="0">
              <a:ea typeface="ＭＳ Ｐゴシック" pitchFamily="-65" charset="-128"/>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ea typeface="ＭＳ Ｐゴシック" pitchFamily="-65"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B70B19-5AF6-4798-8C91-B86CC5E1C479}" type="slidenum">
              <a:rPr lang="en-US"/>
              <a:pPr/>
              <a:t>27</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81A2E2-1689-4514-B897-846DC7609B92}" type="slidenum">
              <a:rPr lang="en-US"/>
              <a:pPr/>
              <a:t>5</a:t>
            </a:fld>
            <a:endParaRPr 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r>
              <a:rPr lang="en-US"/>
              <a:t>Coaches are not supervisors.  Coaches don’t have to give the “right” answer to a problem and may not even know it.  A coach is more of a sounding board, supportive critic, source of facts and broad experience, and devils advocate.</a:t>
            </a:r>
          </a:p>
          <a:p>
            <a:endParaRPr lang="en-US"/>
          </a:p>
          <a:p>
            <a:r>
              <a:rPr lang="en-US"/>
              <a:t>Supporting innovation is critical in technical teams yet studies show that most organizations stifle innovation and undermine effective change.</a:t>
            </a:r>
          </a:p>
          <a:p>
            <a:endParaRPr lang="en-US"/>
          </a:p>
          <a:p>
            <a:r>
              <a:rPr lang="en-US"/>
              <a:t>Facilitating good communications is essential because you are the conduit between your hopefully empowered team members and middle- or top-management.  You must build trust below so that information isn’t suppressed while being an advocate to higher mgt.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66007-CC51-409E-B80C-73293EAB6136}" type="slidenum">
              <a:rPr lang="en-US"/>
              <a:pPr/>
              <a:t>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a:t>Directing is less effective because it requires the director to tell what must be done and how to do it.  There are always appropriate times to use Directing.  Coaching is more collaborative and results in loyalty after employees leave the office.  In other words, it facilitates self-motivation.</a:t>
            </a:r>
          </a:p>
          <a:p>
            <a:endParaRPr lang="en-US"/>
          </a:p>
          <a:p>
            <a:r>
              <a:rPr lang="en-US"/>
              <a:t>Remember, as a team leader, you will now be viewed in terms of the success of your team not just your own success.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05AF77-0D07-463E-B001-8B1D97F6371F}" type="slidenum">
              <a:rPr lang="en-US"/>
              <a:pPr/>
              <a:t>7</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r>
              <a:rPr lang="en-US"/>
              <a:t>Clearly, these characteristics require special knowledge, strategies, and tactics – high touch.  Yet most of us are in the position of leadership due to our technical competence.  In past surveys, 80% of technical people in leadership positions said that their backgrounds prepared them on a “limited” level or “not at all”.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A183DC-6287-4710-BC24-6C99907A8694}" type="slidenum">
              <a:rPr lang="en-US"/>
              <a:pPr/>
              <a:t>8</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r>
              <a:rPr lang="en-US" dirty="0"/>
              <a:t>Trust is the basis for your relationship (more when we talk about mgt styles).  Research by PhD’s has shown that effective technical manager use these six techniques when interacting with others.  IT’S ALL COMMON SENSE!</a:t>
            </a:r>
          </a:p>
          <a:p>
            <a:endParaRPr lang="en-US" dirty="0"/>
          </a:p>
          <a:p>
            <a:r>
              <a:rPr lang="en-US" dirty="0"/>
              <a:t>Understand what your team enjoys and use that to leverage WIFM!  Never use false promises..</a:t>
            </a:r>
          </a:p>
          <a:p>
            <a:endParaRPr lang="en-US" dirty="0"/>
          </a:p>
          <a:p>
            <a:r>
              <a:rPr lang="en-US" dirty="0"/>
              <a:t>Focus on traits rather than behaviors – the “Purist” as opposed to the “deadline”.  Focus on the outcomes as they relate to the environment and others on the team.  It also helps your staff build their own motivation.</a:t>
            </a:r>
          </a:p>
          <a:p>
            <a:endParaRPr lang="en-US" dirty="0"/>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F9F289-4681-438A-B40A-0D65C723542E}" type="slidenum">
              <a:rPr lang="en-US"/>
              <a:pPr/>
              <a:t>9</a:t>
            </a:fld>
            <a:endParaRPr lang="en-U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r>
              <a:rPr lang="en-US"/>
              <a:t>Make sure, when asking specific questions, that it’s obvious whether you want factual or value/opinion answers.  PRESS FOR SPECIFICS!</a:t>
            </a:r>
          </a:p>
          <a:p>
            <a:endParaRPr lang="en-US"/>
          </a:p>
          <a:p>
            <a:r>
              <a:rPr lang="en-US"/>
              <a:t>When acknowledging, extra effort (turning off the cell phone) builds self-esteem.</a:t>
            </a:r>
          </a:p>
          <a:p>
            <a:endParaRPr lang="en-US"/>
          </a:p>
          <a:p>
            <a:r>
              <a:rPr lang="en-US"/>
              <a:t>When summarizing, don’t show approval or disapproval.</a:t>
            </a:r>
          </a:p>
          <a:p>
            <a:endParaRPr lang="en-US"/>
          </a:p>
          <a:p>
            <a:r>
              <a:rPr lang="en-US"/>
              <a:t>Empathizing goes beyond summarizing – it shows that you understand feelings.  It reduces or diffuses emotional responses where logical responses actually elevate emotions.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F9F289-4681-438A-B40A-0D65C723542E}" type="slidenum">
              <a:rPr lang="en-US"/>
              <a:pPr/>
              <a:t>10</a:t>
            </a:fld>
            <a:endParaRPr lang="en-U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r>
              <a:rPr lang="en-US" sz="1200" dirty="0" smtClean="0"/>
              <a:t>Make sure, when asking specific questions, that it’s obvious whether you want factual or value/opinion answers.  PRESS FOR SPECIFICS!</a:t>
            </a:r>
          </a:p>
          <a:p>
            <a:r>
              <a:rPr lang="en-US" sz="1200" dirty="0" smtClean="0"/>
              <a:t>When acknowledging, extra effort (turning off the cell phone) builds self-esteem.</a:t>
            </a:r>
          </a:p>
          <a:p>
            <a:r>
              <a:rPr lang="en-US" sz="1200" dirty="0" smtClean="0"/>
              <a:t>When summarizing, don’t show approval or disapproval.</a:t>
            </a:r>
          </a:p>
          <a:p>
            <a:r>
              <a:rPr lang="en-US" sz="1200" dirty="0" smtClean="0"/>
              <a:t>Empathizing goes beyond summarizing – it shows that you understand feelings.  It reduces or diffuses emotional responses where logical responses actually elevate emotions.</a:t>
            </a: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A53CA-B99A-4234-9F9C-711CF2491A3F}" type="slidenum">
              <a:rPr lang="en-US"/>
              <a:pPr/>
              <a:t>11</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r>
              <a:rPr lang="en-US"/>
              <a:t>The strong need for autonomy can stand in the way of staff achieving the full measure of effectiveness of the team.  Sometimes being rewarded for individual accomplishment makes staff reluctant to contribute to team efforts.</a:t>
            </a:r>
          </a:p>
          <a:p>
            <a:endParaRPr lang="en-US"/>
          </a:p>
          <a:p>
            <a:r>
              <a:rPr lang="en-US"/>
              <a:t>Team meeting should 1) review project goal, 2) identify project outcomes/deliverables, 3) identify &amp; clarify roles, 4) identify necessary resources, 5) establish communication channels/norms, 6) create initial action plan, and 7 set goals and date for next meeting</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321175"/>
            <a:ext cx="7467600" cy="1241425"/>
          </a:xfrm>
        </p:spPr>
        <p:txBody>
          <a:bodyPr anchor="t">
            <a:noAutofit/>
          </a:bodyPr>
          <a:lstStyle>
            <a:lvl1pPr indent="0" algn="l">
              <a:lnSpc>
                <a:spcPts val="4100"/>
              </a:lnSpc>
              <a:spcBef>
                <a:spcPts val="600"/>
              </a:spcBef>
              <a:spcAft>
                <a:spcPts val="0"/>
              </a:spcAft>
              <a:defRPr sz="4000" b="1" spc="-100" baseline="0">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1524000" y="5562600"/>
            <a:ext cx="7467600" cy="914400"/>
          </a:xfrm>
        </p:spPr>
        <p:txBody>
          <a:bodyPr anchor="t">
            <a:normAutofit/>
          </a:bodyPr>
          <a:lstStyle>
            <a:lvl1pPr marL="0" indent="0" algn="l">
              <a:lnSpc>
                <a:spcPts val="3200"/>
              </a:lnSpc>
              <a:spcBef>
                <a:spcPts val="0"/>
              </a:spcBef>
              <a:buNone/>
              <a:defRPr sz="2800" spc="-50">
                <a:solidFill>
                  <a:schemeClr val="tx1">
                    <a:lumMod val="85000"/>
                    <a:lumOff val="1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About the Speaker Slid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5029200" cy="5105400"/>
          </a:xfrm>
        </p:spPr>
        <p:txBody>
          <a:bodyPr/>
          <a:lstStyle>
            <a:lvl1pPr>
              <a:defRPr b="1">
                <a:solidFill>
                  <a:schemeClr val="accent5">
                    <a:lumMod val="25000"/>
                  </a:schemeClr>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xfrm>
            <a:off x="8229600" y="5943600"/>
            <a:ext cx="609600" cy="457200"/>
          </a:xfrm>
          <a:prstGeom prst="rect">
            <a:avLst/>
          </a:prstGeom>
          <a:ln/>
        </p:spPr>
        <p:txBody>
          <a:bodyPr/>
          <a:lstStyle>
            <a:lvl1pPr>
              <a:defRPr>
                <a:solidFill>
                  <a:schemeClr val="accent5">
                    <a:lumMod val="25000"/>
                  </a:schemeClr>
                </a:solidFill>
              </a:defRPr>
            </a:lvl1pPr>
          </a:lstStyle>
          <a:p>
            <a:pPr>
              <a:defRPr/>
            </a:pPr>
            <a:endParaRPr lang="en-US" dirty="0"/>
          </a:p>
        </p:txBody>
      </p:sp>
      <p:sp>
        <p:nvSpPr>
          <p:cNvPr id="5" name="Rectangle 5"/>
          <p:cNvSpPr>
            <a:spLocks noGrp="1" noChangeArrowheads="1"/>
          </p:cNvSpPr>
          <p:nvPr>
            <p:ph type="ftr" sz="quarter" idx="11"/>
          </p:nvPr>
        </p:nvSpPr>
        <p:spPr>
          <a:xfrm>
            <a:off x="5943600" y="5715000"/>
            <a:ext cx="2895600" cy="457200"/>
          </a:xfrm>
          <a:prstGeom prst="rect">
            <a:avLst/>
          </a:prstGeom>
          <a:ln/>
        </p:spPr>
        <p:txBody>
          <a:bodyPr/>
          <a:lstStyle>
            <a:lvl1pPr>
              <a:defRPr>
                <a:solidFill>
                  <a:schemeClr val="accent5">
                    <a:lumMod val="25000"/>
                  </a:schemeClr>
                </a:solidFill>
              </a:defRPr>
            </a:lvl1pPr>
          </a:lstStyle>
          <a:p>
            <a:pPr>
              <a:defRPr/>
            </a:pPr>
            <a:r>
              <a:rPr lang="en-US" smtClean="0"/>
              <a:t>PASS Community Summit 2008	&lt;Session ID #&gt;	&lt;Session Name&gt;</a:t>
            </a:r>
            <a:endParaRPr lang="en-US"/>
          </a:p>
        </p:txBody>
      </p:sp>
      <p:sp>
        <p:nvSpPr>
          <p:cNvPr id="6" name="Rectangle 6"/>
          <p:cNvSpPr>
            <a:spLocks noGrp="1" noChangeArrowheads="1"/>
          </p:cNvSpPr>
          <p:nvPr>
            <p:ph type="sldNum" sz="quarter" idx="12"/>
          </p:nvPr>
        </p:nvSpPr>
        <p:spPr>
          <a:xfrm>
            <a:off x="5943600" y="5943600"/>
            <a:ext cx="990600" cy="304800"/>
          </a:xfrm>
          <a:prstGeom prst="rect">
            <a:avLst/>
          </a:prstGeom>
          <a:ln/>
        </p:spPr>
        <p:txBody>
          <a:bodyPr/>
          <a:lstStyle>
            <a:lvl1pPr>
              <a:defRPr>
                <a:solidFill>
                  <a:schemeClr val="accent5">
                    <a:lumMod val="25000"/>
                  </a:schemeClr>
                </a:solidFill>
              </a:defRPr>
            </a:lvl1pPr>
          </a:lstStyle>
          <a:p>
            <a:pPr>
              <a:defRPr/>
            </a:pPr>
            <a:fld id="{82438ACB-E76C-486D-B3A7-BDF75E15F4C9}" type="slidenum">
              <a:rPr lang="en-US" smtClean="0"/>
              <a:pPr>
                <a:defRPr/>
              </a:pPr>
              <a:t>‹#›</a:t>
            </a:fld>
            <a:endParaRPr lang="en-US"/>
          </a:p>
        </p:txBody>
      </p:sp>
      <p:sp>
        <p:nvSpPr>
          <p:cNvPr id="12" name="Content Placeholder 11"/>
          <p:cNvSpPr>
            <a:spLocks noGrp="1"/>
          </p:cNvSpPr>
          <p:nvPr>
            <p:ph sz="quarter" idx="13" hasCustomPrompt="1"/>
          </p:nvPr>
        </p:nvSpPr>
        <p:spPr>
          <a:xfrm>
            <a:off x="6324600" y="457200"/>
            <a:ext cx="2362200" cy="1066800"/>
          </a:xfrm>
        </p:spPr>
        <p:txBody>
          <a:bodyPr/>
          <a:lstStyle>
            <a:lvl1pPr>
              <a:buFontTx/>
              <a:buNone/>
              <a:defRPr sz="3600">
                <a:solidFill>
                  <a:schemeClr val="bg1"/>
                </a:solidFill>
              </a:defRPr>
            </a:lvl1pPr>
            <a:lvl2pPr>
              <a:buFontTx/>
              <a:buNone/>
              <a:defRPr sz="3600">
                <a:solidFill>
                  <a:schemeClr val="bg1"/>
                </a:solidFill>
              </a:defRPr>
            </a:lvl2pPr>
            <a:lvl3pPr>
              <a:buFontTx/>
              <a:buNone/>
              <a:defRPr sz="3600">
                <a:solidFill>
                  <a:schemeClr val="bg1"/>
                </a:solidFill>
              </a:defRPr>
            </a:lvl3pPr>
            <a:lvl4pPr>
              <a:buFontTx/>
              <a:buNone/>
              <a:defRPr sz="3600">
                <a:solidFill>
                  <a:schemeClr val="bg1"/>
                </a:solidFill>
              </a:defRPr>
            </a:lvl4pPr>
            <a:lvl5pPr>
              <a:buFontTx/>
              <a:buNone/>
              <a:defRPr sz="3600">
                <a:solidFill>
                  <a:schemeClr val="bg1"/>
                </a:solidFill>
              </a:defRPr>
            </a:lvl5pPr>
          </a:lstStyle>
          <a:p>
            <a:pPr lvl="0"/>
            <a:r>
              <a:rPr lang="en-US" dirty="0" smtClean="0"/>
              <a:t>About ME…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045199" y="6356350"/>
            <a:ext cx="1490133" cy="365125"/>
          </a:xfrm>
          <a:prstGeom prst="rect">
            <a:avLst/>
          </a:prstGeom>
        </p:spPr>
        <p:txBody>
          <a:bodyPr/>
          <a:lstStyle>
            <a:lvl1pPr>
              <a:defRPr sz="1000"/>
            </a:lvl1pPr>
          </a:lstStyle>
          <a:p>
            <a:pPr>
              <a:defRPr/>
            </a:pPr>
            <a:endParaRPr lang="en-US" dirty="0"/>
          </a:p>
        </p:txBody>
      </p:sp>
      <p:sp>
        <p:nvSpPr>
          <p:cNvPr id="5" name="Footer Placeholder 4"/>
          <p:cNvSpPr>
            <a:spLocks noGrp="1"/>
          </p:cNvSpPr>
          <p:nvPr>
            <p:ph type="ftr" sz="quarter" idx="11"/>
          </p:nvPr>
        </p:nvSpPr>
        <p:spPr>
          <a:xfrm>
            <a:off x="451556" y="6356350"/>
            <a:ext cx="2521185" cy="365125"/>
          </a:xfrm>
          <a:prstGeom prst="rect">
            <a:avLst/>
          </a:prstGeom>
        </p:spPr>
        <p:txBody>
          <a:bodyPr/>
          <a:lstStyle>
            <a:lvl1pPr>
              <a:defRPr sz="1000"/>
            </a:lvl1pPr>
          </a:lstStyle>
          <a:p>
            <a:pPr>
              <a:defRPr/>
            </a:pPr>
            <a:r>
              <a:rPr lang="en-US" smtClean="0"/>
              <a:t>PASS Community Summit 2008	&lt;Session ID #&gt;	&lt;Session Name&gt;</a:t>
            </a:r>
            <a:endParaRPr lang="en-US"/>
          </a:p>
        </p:txBody>
      </p:sp>
      <p:sp>
        <p:nvSpPr>
          <p:cNvPr id="6" name="Slide Number Placeholder 5"/>
          <p:cNvSpPr>
            <a:spLocks noGrp="1"/>
          </p:cNvSpPr>
          <p:nvPr>
            <p:ph type="sldNum" sz="quarter" idx="12"/>
          </p:nvPr>
        </p:nvSpPr>
        <p:spPr>
          <a:xfrm>
            <a:off x="7732889" y="6356350"/>
            <a:ext cx="413926" cy="379354"/>
          </a:xfrm>
          <a:prstGeom prst="rect">
            <a:avLst/>
          </a:prstGeom>
        </p:spPr>
        <p:txBody>
          <a:bodyPr/>
          <a:lstStyle>
            <a:lvl1pPr algn="r">
              <a:defRPr sz="1000"/>
            </a:lvl1pPr>
          </a:lstStyle>
          <a:p>
            <a:pPr>
              <a:defRPr/>
            </a:pPr>
            <a:fld id="{82438ACB-E76C-486D-B3A7-BDF75E15F4C9}"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048125"/>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547938"/>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lnSpc>
                <a:spcPts val="3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lnSpc>
                <a:spcPts val="3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nSpc>
                <a:spcPts val="28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lnSpc>
                <a:spcPts val="2600"/>
              </a:lnSpc>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nSpc>
                <a:spcPts val="28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lnSpc>
                <a:spcPts val="2600"/>
              </a:lnSpc>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1037"/>
            <a:ext cx="8229600" cy="105363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29926"/>
            <a:ext cx="8229600" cy="45898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transition>
    <p:strips dir="rd"/>
  </p:transition>
  <p:timing>
    <p:tnLst>
      <p:par>
        <p:cTn id="1" dur="indefinite" restart="never" nodeType="tmRoot"/>
      </p:par>
    </p:tnLst>
  </p:timing>
  <p:txStyles>
    <p:titleStyle>
      <a:lvl1pPr algn="l" defTabSz="457200" rtl="0" eaLnBrk="1" latinLnBrk="0" hangingPunct="1">
        <a:lnSpc>
          <a:spcPts val="3600"/>
        </a:lnSpc>
        <a:spcBef>
          <a:spcPts val="0"/>
        </a:spcBef>
        <a:spcAft>
          <a:spcPts val="0"/>
        </a:spcAft>
        <a:buNone/>
        <a:defRPr sz="3500" b="1" kern="1200" spc="-100">
          <a:solidFill>
            <a:schemeClr val="tx1">
              <a:lumMod val="95000"/>
              <a:lumOff val="5000"/>
            </a:schemeClr>
          </a:solidFill>
          <a:latin typeface="Arial"/>
          <a:ea typeface="+mj-ea"/>
          <a:cs typeface="Arial"/>
        </a:defRPr>
      </a:lvl1pPr>
    </p:titleStyle>
    <p:bodyStyle>
      <a:lvl1pPr marL="342900" indent="-342900" algn="l" defTabSz="457200" rtl="0" eaLnBrk="1" latinLnBrk="0" hangingPunct="1">
        <a:lnSpc>
          <a:spcPts val="3600"/>
        </a:lnSpc>
        <a:spcBef>
          <a:spcPct val="20000"/>
        </a:spcBef>
        <a:buFont typeface="Arial"/>
        <a:buChar char="•"/>
        <a:defRPr sz="3000" kern="1000" spc="-50">
          <a:solidFill>
            <a:schemeClr val="tx1">
              <a:lumMod val="75000"/>
              <a:lumOff val="25000"/>
            </a:schemeClr>
          </a:solidFill>
          <a:latin typeface="Arial"/>
          <a:ea typeface="+mn-ea"/>
          <a:cs typeface="Arial"/>
        </a:defRPr>
      </a:lvl1pPr>
      <a:lvl2pPr marL="742950" indent="-285750" algn="l" defTabSz="457200" rtl="0" eaLnBrk="1" latinLnBrk="0" hangingPunct="1">
        <a:lnSpc>
          <a:spcPts val="2800"/>
        </a:lnSpc>
        <a:spcBef>
          <a:spcPts val="1000"/>
        </a:spcBef>
        <a:buFont typeface="Arial"/>
        <a:buChar char="•"/>
        <a:defRPr sz="2800" kern="1000" spc="-50">
          <a:solidFill>
            <a:schemeClr val="tx1">
              <a:lumMod val="75000"/>
              <a:lumOff val="25000"/>
            </a:schemeClr>
          </a:solidFill>
          <a:latin typeface="Arial"/>
          <a:ea typeface="+mn-ea"/>
          <a:cs typeface="Arial"/>
        </a:defRPr>
      </a:lvl2pPr>
      <a:lvl3pPr marL="1143000" indent="-228600" algn="l" defTabSz="457200" rtl="0" eaLnBrk="1" latinLnBrk="0" hangingPunct="1">
        <a:spcBef>
          <a:spcPts val="700"/>
        </a:spcBef>
        <a:buFont typeface="Arial"/>
        <a:buChar char="•"/>
        <a:defRPr sz="2400" kern="1000" spc="-50">
          <a:solidFill>
            <a:schemeClr val="tx1">
              <a:lumMod val="75000"/>
              <a:lumOff val="25000"/>
            </a:schemeClr>
          </a:solidFill>
          <a:latin typeface="Arial"/>
          <a:ea typeface="+mn-ea"/>
          <a:cs typeface="Arial"/>
        </a:defRPr>
      </a:lvl3pPr>
      <a:lvl4pPr marL="1600200" indent="-228600" algn="l" defTabSz="457200" rtl="0" eaLnBrk="1" latinLnBrk="0" hangingPunct="1">
        <a:spcBef>
          <a:spcPct val="20000"/>
        </a:spcBef>
        <a:buFont typeface="Arial"/>
        <a:buChar char="•"/>
        <a:defRPr sz="2400" kern="1000" spc="-50">
          <a:solidFill>
            <a:schemeClr val="tx1">
              <a:lumMod val="75000"/>
              <a:lumOff val="25000"/>
            </a:schemeClr>
          </a:solidFill>
          <a:latin typeface="Arial"/>
          <a:ea typeface="+mn-ea"/>
          <a:cs typeface="Arial"/>
        </a:defRPr>
      </a:lvl4pPr>
      <a:lvl5pPr marL="2057400" indent="-228600" algn="l" defTabSz="457200" rtl="0" eaLnBrk="1" latinLnBrk="0" hangingPunct="1">
        <a:spcBef>
          <a:spcPct val="20000"/>
        </a:spcBef>
        <a:buFont typeface="Arial"/>
        <a:buChar char="•"/>
        <a:defRPr sz="2400" kern="1000" spc="-50">
          <a:solidFill>
            <a:schemeClr val="tx1">
              <a:lumMod val="75000"/>
              <a:lumOff val="2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ccl.org/leadership/index.asp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http://www.sqlpass.org/" TargetMode="External"/><Relationship Id="rId4" Type="http://schemas.openxmlformats.org/officeDocument/2006/relationships/hyperlink" Target="http://blogs.techrepublic.com.com/tech-manager/"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mailto:kevin.kline@quest.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kevinekline.com/Slides/" TargetMode="External"/><Relationship Id="rId5" Type="http://schemas.openxmlformats.org/officeDocument/2006/relationships/hyperlink" Target="http://speakerrate.com/kekline/" TargetMode="External"/><Relationship Id="rId4" Type="http://schemas.openxmlformats.org/officeDocument/2006/relationships/hyperlink" Target="http://tinyurl.com/KevinKlineSQLMag"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8.jpeg"/><Relationship Id="rId12" Type="http://schemas.openxmlformats.org/officeDocument/2006/relationships/image" Target="../media/image13.gif"/><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hyperlink" Target="http://www.sqlservermvpdeepdives.com/" TargetMode="External"/><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Team Management Crash Course</a:t>
            </a:r>
            <a:endParaRPr lang="en-US" dirty="0"/>
          </a:p>
        </p:txBody>
      </p:sp>
      <p:sp>
        <p:nvSpPr>
          <p:cNvPr id="5" name="Subtitle 4"/>
          <p:cNvSpPr>
            <a:spLocks noGrp="1"/>
          </p:cNvSpPr>
          <p:nvPr>
            <p:ph type="subTitle" idx="1"/>
          </p:nvPr>
        </p:nvSpPr>
        <p:spPr/>
        <p:txBody>
          <a:bodyPr>
            <a:noAutofit/>
          </a:bodyPr>
          <a:lstStyle/>
          <a:p>
            <a:r>
              <a:rPr lang="en-US" dirty="0" smtClean="0"/>
              <a:t>Kevin Kline, Quest Software</a:t>
            </a:r>
          </a:p>
          <a:p>
            <a:r>
              <a:rPr lang="en-US" dirty="0" smtClean="0"/>
              <a:t>SQL Server MVP since 2004</a:t>
            </a:r>
            <a:endParaRPr lang="en-US" dirty="0"/>
          </a:p>
        </p:txBody>
      </p:sp>
    </p:spTree>
  </p:cSld>
  <p:clrMapOvr>
    <a:masterClrMapping/>
  </p:clrMapOvr>
  <p:transition>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smtClean="0"/>
              <a:t>Best Practices – I/O</a:t>
            </a:r>
            <a:endParaRPr lang="en-US" dirty="0"/>
          </a:p>
        </p:txBody>
      </p:sp>
      <p:sp>
        <p:nvSpPr>
          <p:cNvPr id="88067" name="Rectangle 3"/>
          <p:cNvSpPr>
            <a:spLocks noGrp="1" noChangeArrowheads="1"/>
          </p:cNvSpPr>
          <p:nvPr>
            <p:ph idx="1"/>
          </p:nvPr>
        </p:nvSpPr>
        <p:spPr/>
        <p:txBody>
          <a:bodyPr/>
          <a:lstStyle/>
          <a:p>
            <a:r>
              <a:rPr lang="en-US" sz="2800" dirty="0" smtClean="0"/>
              <a:t>When asking specific questions, explicitly probe for factual or value/opinion answers.</a:t>
            </a:r>
          </a:p>
          <a:p>
            <a:r>
              <a:rPr lang="en-US" sz="2800" dirty="0" smtClean="0"/>
              <a:t>When acknowledging, extra effort (turning off the cell phone) builds trust and credibility.</a:t>
            </a:r>
          </a:p>
          <a:p>
            <a:r>
              <a:rPr lang="en-US" sz="2800" dirty="0" smtClean="0"/>
              <a:t>When summarizing, don’t show approval or disapproval.</a:t>
            </a:r>
          </a:p>
          <a:p>
            <a:r>
              <a:rPr lang="en-US" sz="2800" dirty="0" smtClean="0"/>
              <a:t>Empathizing goes beyond summarizing – it shows that you understand feelings.</a:t>
            </a:r>
            <a:endParaRPr lang="en-US" sz="2800" dirty="0"/>
          </a:p>
        </p:txBody>
      </p:sp>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smtClean="0"/>
              <a:t>Skill #1: Launching a New Team / Project</a:t>
            </a:r>
            <a:endParaRPr lang="en-US" dirty="0"/>
          </a:p>
        </p:txBody>
      </p:sp>
      <p:sp>
        <p:nvSpPr>
          <p:cNvPr id="97283" name="Rectangle 3"/>
          <p:cNvSpPr>
            <a:spLocks noGrp="1" noChangeArrowheads="1"/>
          </p:cNvSpPr>
          <p:nvPr>
            <p:ph idx="1"/>
          </p:nvPr>
        </p:nvSpPr>
        <p:spPr/>
        <p:txBody>
          <a:bodyPr>
            <a:normAutofit fontScale="85000" lnSpcReduction="10000"/>
          </a:bodyPr>
          <a:lstStyle/>
          <a:p>
            <a:r>
              <a:rPr lang="en-US" sz="2400" dirty="0" smtClean="0"/>
              <a:t>Highly dependent on your organization’s methodology</a:t>
            </a:r>
          </a:p>
          <a:p>
            <a:r>
              <a:rPr lang="en-US" sz="2400" dirty="0" smtClean="0"/>
              <a:t>Start with individual or team meeting – give overview of project, its importance, and its benefits</a:t>
            </a:r>
          </a:p>
          <a:p>
            <a:r>
              <a:rPr lang="en-US" sz="2400" dirty="0" smtClean="0"/>
              <a:t>Define team member’s role according to action plan/project plan (remember motivators, WIFM)</a:t>
            </a:r>
          </a:p>
          <a:p>
            <a:r>
              <a:rPr lang="en-US" sz="2400" dirty="0" smtClean="0"/>
              <a:t>Solicit team member’s input and ideas, add your own</a:t>
            </a:r>
          </a:p>
          <a:p>
            <a:r>
              <a:rPr lang="en-US" sz="2400" dirty="0" smtClean="0"/>
              <a:t>Come to agreement on duties/responsibilities</a:t>
            </a:r>
          </a:p>
          <a:p>
            <a:r>
              <a:rPr lang="en-US" sz="2400" dirty="0" smtClean="0"/>
              <a:t>Express confidence &amp; thanks for full support </a:t>
            </a:r>
          </a:p>
          <a:p>
            <a:r>
              <a:rPr lang="en-US" sz="2400" dirty="0" smtClean="0"/>
              <a:t>Set follow-up date for next steps (via documentary email)</a:t>
            </a:r>
            <a:endParaRPr lang="en-US" sz="2400" dirty="0"/>
          </a:p>
        </p:txBody>
      </p:sp>
    </p:spTree>
  </p:cSld>
  <p:clrMapOvr>
    <a:masterClrMapping/>
  </p:clrMapOvr>
  <p:transition>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Practices - Hiring</a:t>
            </a:r>
            <a:endParaRPr lang="en-US" dirty="0"/>
          </a:p>
        </p:txBody>
      </p:sp>
      <p:sp>
        <p:nvSpPr>
          <p:cNvPr id="3" name="Content Placeholder 2"/>
          <p:cNvSpPr>
            <a:spLocks noGrp="1"/>
          </p:cNvSpPr>
          <p:nvPr>
            <p:ph idx="1"/>
          </p:nvPr>
        </p:nvSpPr>
        <p:spPr/>
        <p:txBody>
          <a:bodyPr/>
          <a:lstStyle/>
          <a:p>
            <a:r>
              <a:rPr lang="en-US" dirty="0" smtClean="0"/>
              <a:t>Use the “behavioral interview” technique</a:t>
            </a:r>
          </a:p>
          <a:p>
            <a:r>
              <a:rPr lang="en-US" dirty="0" smtClean="0"/>
              <a:t>When selecting candidates:</a:t>
            </a:r>
          </a:p>
          <a:p>
            <a:pPr lvl="1"/>
            <a:r>
              <a:rPr lang="en-US" dirty="0" smtClean="0"/>
              <a:t>Value attitude and aptitude foremost</a:t>
            </a:r>
          </a:p>
          <a:p>
            <a:pPr lvl="1"/>
            <a:r>
              <a:rPr lang="en-US" dirty="0" smtClean="0"/>
              <a:t>Ethics matter – a lot!</a:t>
            </a:r>
          </a:p>
          <a:p>
            <a:r>
              <a:rPr lang="en-US" dirty="0" smtClean="0"/>
              <a:t>Referrals are very important; also check social media</a:t>
            </a:r>
          </a:p>
          <a:p>
            <a:r>
              <a:rPr lang="en-US" dirty="0" smtClean="0"/>
              <a:t>Your team’s success = your credibility</a:t>
            </a:r>
          </a:p>
          <a:p>
            <a:r>
              <a:rPr lang="en-US" dirty="0" smtClean="0"/>
              <a:t>Worst Practice? Hiring someone just like you</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Skill #2: Managing thru Goal Setting (MBOs)</a:t>
            </a:r>
            <a:endParaRPr lang="en-US" dirty="0"/>
          </a:p>
        </p:txBody>
      </p:sp>
      <p:sp>
        <p:nvSpPr>
          <p:cNvPr id="96259" name="Rectangle 3"/>
          <p:cNvSpPr>
            <a:spLocks noGrp="1" noChangeArrowheads="1"/>
          </p:cNvSpPr>
          <p:nvPr>
            <p:ph idx="1"/>
          </p:nvPr>
        </p:nvSpPr>
        <p:spPr/>
        <p:txBody>
          <a:bodyPr>
            <a:normAutofit fontScale="85000" lnSpcReduction="10000"/>
          </a:bodyPr>
          <a:lstStyle/>
          <a:p>
            <a:r>
              <a:rPr lang="en-US" sz="2400" dirty="0" smtClean="0"/>
              <a:t>Establish goals:</a:t>
            </a:r>
          </a:p>
          <a:p>
            <a:pPr lvl="1"/>
            <a:r>
              <a:rPr lang="en-US" sz="2000" dirty="0" smtClean="0"/>
              <a:t>Describe project objectives &amp; its benefits</a:t>
            </a:r>
          </a:p>
          <a:p>
            <a:pPr lvl="1"/>
            <a:r>
              <a:rPr lang="en-US" sz="2000" dirty="0" smtClean="0"/>
              <a:t>Agree on team member’s project responsibilities and goals</a:t>
            </a:r>
          </a:p>
          <a:p>
            <a:pPr lvl="1"/>
            <a:r>
              <a:rPr lang="en-US" sz="2000" dirty="0" smtClean="0"/>
              <a:t>Build and get commitment to action plan that achieves mutually agreed goals</a:t>
            </a:r>
          </a:p>
          <a:p>
            <a:pPr lvl="1"/>
            <a:r>
              <a:rPr lang="en-US" sz="2000" dirty="0" smtClean="0"/>
              <a:t>Offer support, set follow-up date/review sessions, and express confidence</a:t>
            </a:r>
          </a:p>
          <a:p>
            <a:r>
              <a:rPr lang="en-US" sz="2400" dirty="0" smtClean="0"/>
              <a:t>Review progress toward goals:</a:t>
            </a:r>
          </a:p>
          <a:p>
            <a:pPr lvl="1"/>
            <a:r>
              <a:rPr lang="en-US" sz="2000" dirty="0" smtClean="0"/>
              <a:t>Provide regular, overall status </a:t>
            </a:r>
          </a:p>
          <a:p>
            <a:pPr lvl="1"/>
            <a:r>
              <a:rPr lang="en-US" sz="2000" dirty="0" smtClean="0"/>
              <a:t>Review individual progress, set revised action plan where off-target</a:t>
            </a:r>
          </a:p>
          <a:p>
            <a:pPr lvl="1"/>
            <a:r>
              <a:rPr lang="en-US" sz="2000" dirty="0" smtClean="0"/>
              <a:t>Summarize and set next follow-up/review session</a:t>
            </a:r>
            <a:endParaRPr lang="en-US" sz="2000" dirty="0"/>
          </a:p>
        </p:txBody>
      </p:sp>
    </p:spTree>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dirty="0" smtClean="0"/>
              <a:t>Best Practices - Management</a:t>
            </a:r>
            <a:endParaRPr lang="en-US" dirty="0"/>
          </a:p>
        </p:txBody>
      </p:sp>
      <p:sp>
        <p:nvSpPr>
          <p:cNvPr id="96259" name="Rectangle 3"/>
          <p:cNvSpPr>
            <a:spLocks noGrp="1" noChangeArrowheads="1"/>
          </p:cNvSpPr>
          <p:nvPr>
            <p:ph idx="1"/>
          </p:nvPr>
        </p:nvSpPr>
        <p:spPr/>
        <p:txBody>
          <a:bodyPr/>
          <a:lstStyle/>
          <a:p>
            <a:r>
              <a:rPr lang="en-US" sz="2400" dirty="0" smtClean="0"/>
              <a:t>Goals are your “contract”. </a:t>
            </a:r>
          </a:p>
          <a:p>
            <a:pPr lvl="1"/>
            <a:r>
              <a:rPr lang="en-US" sz="2000" dirty="0" smtClean="0"/>
              <a:t>The team should be used to hearing you say “we agreed to…” </a:t>
            </a:r>
          </a:p>
          <a:p>
            <a:pPr lvl="1"/>
            <a:r>
              <a:rPr lang="en-US" sz="2000" dirty="0" smtClean="0"/>
              <a:t>Use goals as a way to align personal goals with organizational goals</a:t>
            </a:r>
          </a:p>
          <a:p>
            <a:pPr lvl="1"/>
            <a:r>
              <a:rPr lang="en-US" sz="2000" dirty="0" smtClean="0"/>
              <a:t>Make sure everyone understands their role and the criteria by which they’re assessed</a:t>
            </a:r>
          </a:p>
          <a:p>
            <a:r>
              <a:rPr lang="en-US" sz="2400" dirty="0" smtClean="0"/>
              <a:t>Explicit and defined follow-up dates are extremely important</a:t>
            </a:r>
          </a:p>
          <a:p>
            <a:r>
              <a:rPr lang="en-US" sz="2400" dirty="0" smtClean="0"/>
              <a:t>Allow participation in the process</a:t>
            </a:r>
          </a:p>
          <a:p>
            <a:r>
              <a:rPr lang="en-US" sz="2400" dirty="0" smtClean="0"/>
              <a:t>Worst Practice? Management by walking around, Management by Ignorance</a:t>
            </a:r>
          </a:p>
        </p:txBody>
      </p:sp>
    </p:spTree>
  </p:cSld>
  <p:clrMapOvr>
    <a:masterClrMapping/>
  </p:clrMapOvr>
  <p:transition>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smtClean="0"/>
              <a:t>Skill #3: Upward Communication </a:t>
            </a:r>
            <a:endParaRPr lang="en-US" dirty="0"/>
          </a:p>
        </p:txBody>
      </p:sp>
      <p:sp>
        <p:nvSpPr>
          <p:cNvPr id="90115" name="Rectangle 3"/>
          <p:cNvSpPr>
            <a:spLocks noGrp="1" noChangeArrowheads="1"/>
          </p:cNvSpPr>
          <p:nvPr>
            <p:ph idx="1"/>
          </p:nvPr>
        </p:nvSpPr>
        <p:spPr/>
        <p:txBody>
          <a:bodyPr>
            <a:normAutofit fontScale="85000" lnSpcReduction="10000"/>
          </a:bodyPr>
          <a:lstStyle/>
          <a:p>
            <a:r>
              <a:rPr lang="en-US" sz="2800" dirty="0" smtClean="0"/>
              <a:t>Describe situation and its opportunities or consequences</a:t>
            </a:r>
          </a:p>
          <a:p>
            <a:pPr lvl="1"/>
            <a:r>
              <a:rPr lang="en-US" sz="2400" dirty="0" smtClean="0"/>
              <a:t>A challenge or problem that needs help</a:t>
            </a:r>
          </a:p>
          <a:p>
            <a:pPr lvl="1"/>
            <a:r>
              <a:rPr lang="en-US" sz="2400" dirty="0" smtClean="0"/>
              <a:t>An  idea that needs support, approval or input</a:t>
            </a:r>
          </a:p>
          <a:p>
            <a:r>
              <a:rPr lang="en-US" sz="2800" dirty="0" smtClean="0"/>
              <a:t>Depending on manager’s style:</a:t>
            </a:r>
          </a:p>
          <a:p>
            <a:pPr lvl="1"/>
            <a:r>
              <a:rPr lang="en-US" sz="2400" dirty="0" smtClean="0"/>
              <a:t>Ask for manager’s ideas &amp; suggests, offer yours</a:t>
            </a:r>
          </a:p>
          <a:p>
            <a:pPr lvl="1"/>
            <a:r>
              <a:rPr lang="en-US" sz="2400" dirty="0" smtClean="0"/>
              <a:t>Propose solution, its benefits, then probe for reaction</a:t>
            </a:r>
          </a:p>
          <a:p>
            <a:r>
              <a:rPr lang="en-US" sz="2800" dirty="0" smtClean="0"/>
              <a:t>Come to agreement on solution and action plan (send summary email afterwards)</a:t>
            </a:r>
          </a:p>
          <a:p>
            <a:r>
              <a:rPr lang="en-US" sz="2800" dirty="0" smtClean="0"/>
              <a:t>Set follow-up date and thanks</a:t>
            </a:r>
            <a:endParaRPr lang="en-US" sz="2800" dirty="0"/>
          </a:p>
        </p:txBody>
      </p:sp>
    </p:spTree>
  </p:cSld>
  <p:clrMapOvr>
    <a:masterClrMapping/>
  </p:clrMapOvr>
  <p:transition>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Practices – Problem Bosses</a:t>
            </a:r>
            <a:endParaRPr lang="en-US" dirty="0"/>
          </a:p>
        </p:txBody>
      </p:sp>
      <p:sp>
        <p:nvSpPr>
          <p:cNvPr id="3" name="Content Placeholder 2"/>
          <p:cNvSpPr>
            <a:spLocks noGrp="1"/>
          </p:cNvSpPr>
          <p:nvPr>
            <p:ph idx="1"/>
          </p:nvPr>
        </p:nvSpPr>
        <p:spPr/>
        <p:txBody>
          <a:bodyPr/>
          <a:lstStyle/>
          <a:p>
            <a:r>
              <a:rPr lang="en-US" dirty="0" smtClean="0"/>
              <a:t>The solution depends...</a:t>
            </a:r>
          </a:p>
          <a:p>
            <a:pPr lvl="1"/>
            <a:r>
              <a:rPr lang="en-US" dirty="0" smtClean="0"/>
              <a:t>…on their motivation</a:t>
            </a:r>
          </a:p>
          <a:p>
            <a:r>
              <a:rPr lang="en-US" dirty="0" smtClean="0"/>
              <a:t>Press for your own MBO’s</a:t>
            </a:r>
          </a:p>
          <a:p>
            <a:r>
              <a:rPr lang="en-US" dirty="0" smtClean="0"/>
              <a:t>Learn to say no without saying no</a:t>
            </a:r>
          </a:p>
          <a:p>
            <a:pPr lvl="1"/>
            <a:r>
              <a:rPr lang="en-US" dirty="0" smtClean="0"/>
              <a:t>It’s all about bandwidth</a:t>
            </a:r>
          </a:p>
          <a:p>
            <a:r>
              <a:rPr lang="en-US" dirty="0" smtClean="0"/>
              <a:t>Documentation is your friend</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Skill #4: Facilitating Good Team Communications </a:t>
            </a:r>
            <a:endParaRPr lang="en-US" dirty="0"/>
          </a:p>
        </p:txBody>
      </p:sp>
      <p:sp>
        <p:nvSpPr>
          <p:cNvPr id="98307" name="Rectangle 3"/>
          <p:cNvSpPr>
            <a:spLocks noGrp="1" noChangeArrowheads="1"/>
          </p:cNvSpPr>
          <p:nvPr>
            <p:ph idx="1"/>
          </p:nvPr>
        </p:nvSpPr>
        <p:spPr/>
        <p:txBody>
          <a:bodyPr>
            <a:normAutofit fontScale="62500" lnSpcReduction="20000"/>
          </a:bodyPr>
          <a:lstStyle/>
          <a:p>
            <a:r>
              <a:rPr lang="en-US" sz="2800" dirty="0" smtClean="0"/>
              <a:t>Frequently emphasize/reinforce that communication is a mutual responsibility</a:t>
            </a:r>
          </a:p>
          <a:p>
            <a:pPr lvl="1"/>
            <a:r>
              <a:rPr lang="en-US" sz="2400" dirty="0" smtClean="0"/>
              <a:t>Performance-related, Problems, or Ideas</a:t>
            </a:r>
          </a:p>
          <a:p>
            <a:r>
              <a:rPr lang="en-US" sz="2800" dirty="0" smtClean="0"/>
              <a:t>Encourage discussion through multiple media; </a:t>
            </a:r>
          </a:p>
          <a:p>
            <a:pPr lvl="1"/>
            <a:r>
              <a:rPr lang="en-US" sz="2400" dirty="0" smtClean="0"/>
              <a:t>Remind team members of individual responsibility</a:t>
            </a:r>
          </a:p>
          <a:p>
            <a:r>
              <a:rPr lang="en-US" sz="2800" dirty="0" smtClean="0"/>
              <a:t>Inquire frequently about organizational or personal issues of team members</a:t>
            </a:r>
          </a:p>
          <a:p>
            <a:r>
              <a:rPr lang="en-US" sz="2800" dirty="0" smtClean="0"/>
              <a:t>Control “ramble” thru example</a:t>
            </a:r>
          </a:p>
          <a:p>
            <a:pPr lvl="1"/>
            <a:r>
              <a:rPr lang="en-US" sz="2400" dirty="0" smtClean="0"/>
              <a:t>Don’t call meetings that don’t accomplish a specific purpose; Discover status through other means</a:t>
            </a:r>
            <a:endParaRPr lang="en-US" sz="2400" dirty="0"/>
          </a:p>
        </p:txBody>
      </p:sp>
    </p:spTree>
  </p:cSld>
  <p:clrMapOvr>
    <a:masterClrMapping/>
  </p:clrMapOvr>
  <p:transition>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Skill #5: Delegating </a:t>
            </a:r>
            <a:endParaRPr lang="en-US" dirty="0"/>
          </a:p>
        </p:txBody>
      </p:sp>
      <p:sp>
        <p:nvSpPr>
          <p:cNvPr id="91139" name="Rectangle 3"/>
          <p:cNvSpPr>
            <a:spLocks noGrp="1" noChangeArrowheads="1"/>
          </p:cNvSpPr>
          <p:nvPr>
            <p:ph idx="1"/>
          </p:nvPr>
        </p:nvSpPr>
        <p:spPr/>
        <p:txBody>
          <a:bodyPr>
            <a:normAutofit fontScale="77500" lnSpcReduction="20000"/>
          </a:bodyPr>
          <a:lstStyle/>
          <a:p>
            <a:r>
              <a:rPr lang="en-US" sz="2800" dirty="0" smtClean="0"/>
              <a:t>Describe responsibility, its importance and why candidate should own it. </a:t>
            </a:r>
          </a:p>
          <a:p>
            <a:pPr lvl="1"/>
            <a:r>
              <a:rPr lang="en-US" sz="2400" dirty="0" smtClean="0"/>
              <a:t>(Remember motivation #1!)</a:t>
            </a:r>
          </a:p>
          <a:p>
            <a:r>
              <a:rPr lang="en-US" sz="2800" dirty="0" smtClean="0"/>
              <a:t>Provide details of responsibility and extent of candidate’s authority</a:t>
            </a:r>
          </a:p>
          <a:p>
            <a:r>
              <a:rPr lang="en-US" sz="2800" dirty="0" smtClean="0"/>
              <a:t>Reinforce importance of task to the organization</a:t>
            </a:r>
          </a:p>
          <a:p>
            <a:r>
              <a:rPr lang="en-US" sz="2800" dirty="0" smtClean="0"/>
              <a:t>Probe for concerns, questions, &amp; suggestions</a:t>
            </a:r>
          </a:p>
          <a:p>
            <a:r>
              <a:rPr lang="en-US" sz="2800" dirty="0" smtClean="0"/>
              <a:t>Ask for action plan and feedback as needed</a:t>
            </a:r>
          </a:p>
          <a:p>
            <a:r>
              <a:rPr lang="en-US" sz="2800" dirty="0" smtClean="0"/>
              <a:t>Remind candidate of your confidence and importance of task</a:t>
            </a:r>
            <a:endParaRPr lang="en-US" sz="2800" dirty="0"/>
          </a:p>
        </p:txBody>
      </p:sp>
    </p:spTree>
  </p:cSld>
  <p:clrMapOvr>
    <a:masterClrMapping/>
  </p:clrMapOvr>
  <p:transition>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026"/>
          <p:cNvSpPr>
            <a:spLocks noGrp="1" noChangeArrowheads="1"/>
          </p:cNvSpPr>
          <p:nvPr>
            <p:ph type="title"/>
          </p:nvPr>
        </p:nvSpPr>
        <p:spPr/>
        <p:txBody>
          <a:bodyPr/>
          <a:lstStyle/>
          <a:p>
            <a:r>
              <a:rPr lang="en-US" smtClean="0"/>
              <a:t>Skill #6: Exposing Gaps </a:t>
            </a:r>
            <a:endParaRPr lang="en-US" dirty="0"/>
          </a:p>
        </p:txBody>
      </p:sp>
      <p:sp>
        <p:nvSpPr>
          <p:cNvPr id="94211" name="Rectangle 1027"/>
          <p:cNvSpPr>
            <a:spLocks noGrp="1" noChangeArrowheads="1"/>
          </p:cNvSpPr>
          <p:nvPr>
            <p:ph idx="1"/>
          </p:nvPr>
        </p:nvSpPr>
        <p:spPr/>
        <p:txBody>
          <a:bodyPr/>
          <a:lstStyle/>
          <a:p>
            <a:r>
              <a:rPr lang="en-US" sz="2400" dirty="0" smtClean="0"/>
              <a:t>Summarize situation from team member’s perspective</a:t>
            </a:r>
          </a:p>
          <a:p>
            <a:r>
              <a:rPr lang="en-US" sz="2400" dirty="0" smtClean="0"/>
              <a:t>Remind team member of agreement to reach goal/perform task, importance to organization</a:t>
            </a:r>
          </a:p>
          <a:p>
            <a:r>
              <a:rPr lang="en-US" sz="2400" dirty="0" smtClean="0"/>
              <a:t>Ask about repercussions of allowing the gap to persist (use good questioning to lead discussion)</a:t>
            </a:r>
          </a:p>
          <a:p>
            <a:r>
              <a:rPr lang="en-US" sz="2400" dirty="0" smtClean="0"/>
              <a:t>Recap the benefits of meeting the goal/perform task</a:t>
            </a:r>
          </a:p>
          <a:p>
            <a:r>
              <a:rPr lang="en-US" sz="2400" dirty="0" smtClean="0"/>
              <a:t>Test for acceptance</a:t>
            </a:r>
          </a:p>
          <a:p>
            <a:r>
              <a:rPr lang="en-US" sz="2400" dirty="0" smtClean="0"/>
              <a:t>Set follow-up date (use email as documentation of review and to mark follow-up)</a:t>
            </a:r>
            <a:endParaRPr lang="en-US" sz="2400" dirty="0"/>
          </a:p>
        </p:txBody>
      </p:sp>
    </p:spTree>
  </p:cSld>
  <p:clrMapOvr>
    <a:masterClrMapping/>
  </p:clrMapOvr>
  <p:transition>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About Me</a:t>
            </a:r>
            <a:endParaRPr lang="en-US" dirty="0"/>
          </a:p>
        </p:txBody>
      </p:sp>
      <p:sp>
        <p:nvSpPr>
          <p:cNvPr id="9" name="Content Placeholder 8"/>
          <p:cNvSpPr>
            <a:spLocks noGrp="1"/>
          </p:cNvSpPr>
          <p:nvPr>
            <p:ph idx="1"/>
          </p:nvPr>
        </p:nvSpPr>
        <p:spPr/>
        <p:txBody>
          <a:bodyPr>
            <a:normAutofit fontScale="92500"/>
          </a:bodyPr>
          <a:lstStyle/>
          <a:p>
            <a:r>
              <a:rPr lang="en-US" sz="2400" dirty="0" smtClean="0"/>
              <a:t>SQL Server Expert for Quest Software</a:t>
            </a:r>
          </a:p>
          <a:p>
            <a:pPr lvl="1"/>
            <a:r>
              <a:rPr lang="en-US" sz="2200" dirty="0" smtClean="0"/>
              <a:t>Former developer, DBA, and enterprise architect</a:t>
            </a:r>
          </a:p>
          <a:p>
            <a:pPr lvl="1"/>
            <a:r>
              <a:rPr lang="en-US" sz="2200" dirty="0" smtClean="0"/>
              <a:t>Former director-level manager </a:t>
            </a:r>
          </a:p>
          <a:p>
            <a:r>
              <a:rPr lang="en-US" sz="2400" dirty="0" smtClean="0"/>
              <a:t>Author &amp; Community Organizer</a:t>
            </a:r>
          </a:p>
          <a:p>
            <a:pPr lvl="1"/>
            <a:r>
              <a:rPr lang="en-US" sz="2200" i="1" dirty="0" smtClean="0"/>
              <a:t>SQL in a Nutshell</a:t>
            </a:r>
            <a:r>
              <a:rPr lang="en-US" sz="2200" dirty="0" smtClean="0"/>
              <a:t> and 8 other books; </a:t>
            </a:r>
            <a:r>
              <a:rPr lang="en-US" sz="2200" dirty="0" err="1" smtClean="0"/>
              <a:t>SQLMag</a:t>
            </a:r>
            <a:r>
              <a:rPr lang="en-US" sz="2200" dirty="0" smtClean="0"/>
              <a:t> &amp; </a:t>
            </a:r>
            <a:r>
              <a:rPr lang="en-US" sz="2200" smtClean="0"/>
              <a:t>DBTA columns</a:t>
            </a:r>
            <a:endParaRPr lang="en-US" sz="2200" i="1" smtClean="0"/>
          </a:p>
          <a:p>
            <a:pPr lvl="1"/>
            <a:r>
              <a:rPr lang="en-US" sz="2200" dirty="0" smtClean="0"/>
              <a:t>Former president of PASS, 2004-2007, and founding board member</a:t>
            </a:r>
          </a:p>
          <a:p>
            <a:pPr lvl="1"/>
            <a:r>
              <a:rPr lang="en-US" sz="2200" dirty="0" smtClean="0"/>
              <a:t>Microsoft MVP since 2004</a:t>
            </a:r>
          </a:p>
          <a:p>
            <a:r>
              <a:rPr lang="en-US" sz="2400" dirty="0" smtClean="0"/>
              <a:t>Twitter @ </a:t>
            </a:r>
            <a:r>
              <a:rPr lang="en-US" sz="2400" dirty="0" err="1" smtClean="0"/>
              <a:t>kekline</a:t>
            </a:r>
            <a:endParaRPr lang="en-US" sz="2400" dirty="0" smtClean="0"/>
          </a:p>
          <a:p>
            <a:r>
              <a:rPr lang="en-US" sz="2400" dirty="0" smtClean="0"/>
              <a:t>Slides and other resources at http://KevinEKline.com/Slides/</a:t>
            </a:r>
            <a:endParaRPr lang="en-US" sz="2400" dirty="0"/>
          </a:p>
        </p:txBody>
      </p:sp>
      <p:sp>
        <p:nvSpPr>
          <p:cNvPr id="5" name="Content Placeholder 11"/>
          <p:cNvSpPr txBox="1">
            <a:spLocks/>
          </p:cNvSpPr>
          <p:nvPr/>
        </p:nvSpPr>
        <p:spPr bwMode="auto">
          <a:xfrm>
            <a:off x="6324600" y="457200"/>
            <a:ext cx="23622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FontTx/>
              <a:buNone/>
              <a:defRPr sz="3600">
                <a:solidFill>
                  <a:schemeClr val="bg1"/>
                </a:solidFill>
              </a:defRPr>
            </a:lvl1pPr>
            <a:lvl2pPr>
              <a:buFontTx/>
              <a:buNone/>
              <a:defRPr sz="3600">
                <a:solidFill>
                  <a:schemeClr val="bg1"/>
                </a:solidFill>
              </a:defRPr>
            </a:lvl2pPr>
            <a:lvl3pPr>
              <a:buFontTx/>
              <a:buNone/>
              <a:defRPr sz="3600">
                <a:solidFill>
                  <a:schemeClr val="bg1"/>
                </a:solidFill>
              </a:defRPr>
            </a:lvl3pPr>
            <a:lvl4pPr>
              <a:buFontTx/>
              <a:buNone/>
              <a:defRPr sz="3600">
                <a:solidFill>
                  <a:schemeClr val="bg1"/>
                </a:solidFill>
              </a:defRPr>
            </a:lvl4pPr>
            <a:lvl5pPr>
              <a:buFontTx/>
              <a:buNone/>
              <a:defRPr sz="3600">
                <a:solidFill>
                  <a:schemeClr val="bg1"/>
                </a:solidFill>
              </a:defRPr>
            </a:lvl5pPr>
          </a:lstStyle>
          <a:p>
            <a:pPr marL="342900" marR="0" lvl="0" indent="-342900" algn="l" defTabSz="914400" rtl="0" eaLnBrk="1" fontAlgn="base" latinLnBrk="0" hangingPunct="1">
              <a:lnSpc>
                <a:spcPct val="100000"/>
              </a:lnSpc>
              <a:spcBef>
                <a:spcPct val="20000"/>
              </a:spcBef>
              <a:spcAft>
                <a:spcPct val="0"/>
              </a:spcAft>
              <a:buClr>
                <a:srgbClr val="FF0000"/>
              </a:buClr>
              <a:buSzPct val="75000"/>
              <a:buFontTx/>
              <a:buNone/>
              <a:tabLst/>
              <a:defRPr/>
            </a:pPr>
            <a:r>
              <a:rPr kumimoji="0" lang="en-US" sz="3600" b="0" i="0" u="none" strike="noStrike" kern="0" cap="none" spc="0" normalizeH="0" baseline="0" noProof="0" smtClean="0">
                <a:ln>
                  <a:noFill/>
                </a:ln>
                <a:solidFill>
                  <a:schemeClr val="bg1"/>
                </a:solidFill>
                <a:effectLst/>
                <a:uLnTx/>
                <a:uFillTx/>
                <a:latin typeface="Calibri" pitchFamily="34" charset="0"/>
                <a:ea typeface="+mn-ea"/>
                <a:cs typeface="+mn-cs"/>
              </a:rPr>
              <a:t>About ME…</a:t>
            </a:r>
            <a:endParaRPr kumimoji="0" lang="en-US" sz="3600" b="0" i="0" u="none" strike="noStrike" kern="0" cap="none" spc="0" normalizeH="0" baseline="0" noProof="0" dirty="0">
              <a:ln>
                <a:noFill/>
              </a:ln>
              <a:solidFill>
                <a:schemeClr val="bg1"/>
              </a:solidFill>
              <a:effectLst/>
              <a:uLnTx/>
              <a:uFillTx/>
              <a:latin typeface="Calibri" pitchFamily="34" charset="0"/>
              <a:ea typeface="+mn-ea"/>
              <a:cs typeface="+mn-cs"/>
            </a:endParaRP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smtClean="0"/>
              <a:t>Skill #7: Resolving Performance Problems </a:t>
            </a:r>
            <a:endParaRPr lang="en-US" dirty="0"/>
          </a:p>
        </p:txBody>
      </p:sp>
      <p:sp>
        <p:nvSpPr>
          <p:cNvPr id="92163" name="Rectangle 3"/>
          <p:cNvSpPr>
            <a:spLocks noGrp="1" noChangeArrowheads="1"/>
          </p:cNvSpPr>
          <p:nvPr>
            <p:ph idx="1"/>
          </p:nvPr>
        </p:nvSpPr>
        <p:spPr/>
        <p:txBody>
          <a:bodyPr/>
          <a:lstStyle/>
          <a:p>
            <a:r>
              <a:rPr lang="en-US" smtClean="0"/>
              <a:t>Focus on performance problem and its consequences</a:t>
            </a:r>
          </a:p>
          <a:p>
            <a:r>
              <a:rPr lang="en-US" smtClean="0"/>
              <a:t>Ask for ideas and offer yours</a:t>
            </a:r>
          </a:p>
          <a:p>
            <a:r>
              <a:rPr lang="en-US" smtClean="0"/>
              <a:t>Agree on action plan by both of you (create summary documentation)</a:t>
            </a:r>
          </a:p>
          <a:p>
            <a:r>
              <a:rPr lang="en-US" smtClean="0"/>
              <a:t>Remind team member of your confidence and set follow-up date</a:t>
            </a:r>
          </a:p>
          <a:p>
            <a:r>
              <a:rPr lang="en-US" smtClean="0"/>
              <a:t>Praise when you see improvement</a:t>
            </a:r>
            <a:endParaRPr lang="en-US"/>
          </a:p>
        </p:txBody>
      </p:sp>
    </p:spTree>
  </p:cSld>
  <p:clrMapOvr>
    <a:masterClrMapping/>
  </p:clrMapOvr>
  <p:transition>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Best Practices – Problem Team Members</a:t>
            </a:r>
            <a:endParaRPr lang="en-US" sz="4000" dirty="0"/>
          </a:p>
        </p:txBody>
      </p:sp>
      <p:sp>
        <p:nvSpPr>
          <p:cNvPr id="3" name="Content Placeholder 2"/>
          <p:cNvSpPr>
            <a:spLocks noGrp="1"/>
          </p:cNvSpPr>
          <p:nvPr>
            <p:ph idx="1"/>
          </p:nvPr>
        </p:nvSpPr>
        <p:spPr/>
        <p:txBody>
          <a:bodyPr/>
          <a:lstStyle/>
          <a:p>
            <a:r>
              <a:rPr lang="en-US" dirty="0" smtClean="0"/>
              <a:t>Cite problematic behavior immediately</a:t>
            </a:r>
          </a:p>
          <a:p>
            <a:pPr lvl="1"/>
            <a:r>
              <a:rPr lang="en-US" dirty="0" smtClean="0"/>
              <a:t>Worst Practice? Surprising a team member with an issue on their yearly evaluation</a:t>
            </a:r>
          </a:p>
          <a:p>
            <a:r>
              <a:rPr lang="en-US" dirty="0" smtClean="0"/>
              <a:t>Praise in public, discipline in private</a:t>
            </a:r>
          </a:p>
          <a:p>
            <a:r>
              <a:rPr lang="en-US" dirty="0" smtClean="0"/>
              <a:t>Keep a file on each team member</a:t>
            </a:r>
          </a:p>
          <a:p>
            <a:pPr lvl="1"/>
            <a:r>
              <a:rPr lang="en-US" dirty="0" smtClean="0"/>
              <a:t>You may need this for HR</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mtClean="0"/>
              <a:t>Skill #8: Dealing with Objections and Impasses </a:t>
            </a:r>
            <a:endParaRPr lang="en-US" dirty="0"/>
          </a:p>
        </p:txBody>
      </p:sp>
      <p:sp>
        <p:nvSpPr>
          <p:cNvPr id="93187" name="Rectangle 3"/>
          <p:cNvSpPr>
            <a:spLocks noGrp="1" noChangeArrowheads="1"/>
          </p:cNvSpPr>
          <p:nvPr>
            <p:ph idx="1"/>
          </p:nvPr>
        </p:nvSpPr>
        <p:spPr/>
        <p:txBody>
          <a:bodyPr>
            <a:normAutofit fontScale="85000" lnSpcReduction="10000"/>
          </a:bodyPr>
          <a:lstStyle/>
          <a:p>
            <a:r>
              <a:rPr lang="en-US" sz="2400" dirty="0" smtClean="0"/>
              <a:t>Choose setting for discussion (private or public, individual or team?)</a:t>
            </a:r>
          </a:p>
          <a:p>
            <a:pPr lvl="1"/>
            <a:r>
              <a:rPr lang="en-US" sz="2100" dirty="0" smtClean="0"/>
              <a:t>Probe for specifics to clarify misunderstandings</a:t>
            </a:r>
          </a:p>
          <a:p>
            <a:pPr lvl="1"/>
            <a:r>
              <a:rPr lang="en-US" sz="2100" dirty="0" smtClean="0"/>
              <a:t>Worst Practice? Clarifying for concerns instead of misunderstandings</a:t>
            </a:r>
          </a:p>
          <a:p>
            <a:r>
              <a:rPr lang="en-US" sz="2400" dirty="0" smtClean="0"/>
              <a:t>Paraphrase each team member’s perspective</a:t>
            </a:r>
          </a:p>
          <a:p>
            <a:r>
              <a:rPr lang="en-US" sz="2400" dirty="0" smtClean="0"/>
              <a:t>In team setting, ask for everyone’s ideas, reinforce areas of agreement</a:t>
            </a:r>
          </a:p>
          <a:p>
            <a:r>
              <a:rPr lang="en-US" sz="2400" dirty="0" smtClean="0"/>
              <a:t>Respond with appropriate facts and benefits (WIFM)</a:t>
            </a:r>
          </a:p>
          <a:p>
            <a:r>
              <a:rPr lang="en-US" sz="2400" dirty="0" smtClean="0"/>
              <a:t>Add your own ideas (especially if discussion is derailed)</a:t>
            </a:r>
          </a:p>
          <a:p>
            <a:r>
              <a:rPr lang="en-US" sz="2400" dirty="0" smtClean="0"/>
              <a:t>Test for acceptance</a:t>
            </a:r>
          </a:p>
          <a:p>
            <a:pPr lvl="1"/>
            <a:r>
              <a:rPr lang="en-US" sz="2100" dirty="0" smtClean="0"/>
              <a:t>Worst Practice? Trying to change people’s mind</a:t>
            </a:r>
            <a:endParaRPr lang="en-US" sz="2100" dirty="0"/>
          </a:p>
        </p:txBody>
      </p:sp>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smtClean="0"/>
              <a:t>Skill #9: Conducting Meetings / Group Problem Solving</a:t>
            </a:r>
            <a:endParaRPr lang="en-US" dirty="0"/>
          </a:p>
        </p:txBody>
      </p:sp>
      <p:sp>
        <p:nvSpPr>
          <p:cNvPr id="95235" name="Rectangle 3"/>
          <p:cNvSpPr>
            <a:spLocks noGrp="1" noChangeArrowheads="1"/>
          </p:cNvSpPr>
          <p:nvPr>
            <p:ph idx="1"/>
          </p:nvPr>
        </p:nvSpPr>
        <p:spPr/>
        <p:txBody>
          <a:bodyPr>
            <a:noAutofit/>
          </a:bodyPr>
          <a:lstStyle/>
          <a:p>
            <a:r>
              <a:rPr lang="en-US" sz="1800" dirty="0" smtClean="0"/>
              <a:t>State purpose of meeting and outline agenda (in advance, if possible); Appoint a “scribe”</a:t>
            </a:r>
          </a:p>
          <a:p>
            <a:pPr lvl="1"/>
            <a:r>
              <a:rPr lang="en-US" sz="1600" dirty="0" smtClean="0"/>
              <a:t>Worst Practice? Meetings purely for status updates!</a:t>
            </a:r>
          </a:p>
          <a:p>
            <a:r>
              <a:rPr lang="en-US" sz="1800" dirty="0" smtClean="0"/>
              <a:t>Summarize details/description of problem, come to agreement on cause(s)</a:t>
            </a:r>
          </a:p>
          <a:p>
            <a:r>
              <a:rPr lang="en-US" sz="1800" dirty="0" smtClean="0"/>
              <a:t>Ask for solutions, but withhold judgment (i.e. brainstorming)</a:t>
            </a:r>
          </a:p>
          <a:p>
            <a:pPr lvl="1"/>
            <a:r>
              <a:rPr lang="en-US" sz="1600" dirty="0" smtClean="0"/>
              <a:t>Worst Practice? “Turn-based” problem solving</a:t>
            </a:r>
          </a:p>
          <a:p>
            <a:r>
              <a:rPr lang="en-US" sz="1800" dirty="0" smtClean="0"/>
              <a:t>Discuss each suggestion, select most appropriate solution</a:t>
            </a:r>
          </a:p>
          <a:p>
            <a:pPr lvl="1"/>
            <a:r>
              <a:rPr lang="en-US" sz="1600" dirty="0" smtClean="0"/>
              <a:t>Worst Practice? Groupthink</a:t>
            </a:r>
          </a:p>
          <a:p>
            <a:r>
              <a:rPr lang="en-US" sz="1800" dirty="0" smtClean="0"/>
              <a:t>Develop action plan (clarify roles, responsibilities, and schedule);</a:t>
            </a:r>
          </a:p>
          <a:p>
            <a:r>
              <a:rPr lang="en-US" sz="1800" dirty="0" smtClean="0"/>
              <a:t>Set follow-up date – express confidence in the team</a:t>
            </a:r>
            <a:endParaRPr lang="en-US" sz="1800" dirty="0"/>
          </a:p>
        </p:txBody>
      </p:sp>
    </p:spTree>
  </p:cSld>
  <p:clrMapOvr>
    <a:masterClrMapping/>
  </p:clrMapOvr>
  <p:transition>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mtClean="0"/>
              <a:t>Skill #10: Dealing with Change</a:t>
            </a:r>
            <a:endParaRPr lang="en-US" dirty="0"/>
          </a:p>
        </p:txBody>
      </p:sp>
      <p:sp>
        <p:nvSpPr>
          <p:cNvPr id="99331" name="Rectangle 3"/>
          <p:cNvSpPr>
            <a:spLocks noGrp="1" noChangeArrowheads="1"/>
          </p:cNvSpPr>
          <p:nvPr>
            <p:ph idx="1"/>
          </p:nvPr>
        </p:nvSpPr>
        <p:spPr/>
        <p:txBody>
          <a:bodyPr>
            <a:noAutofit/>
          </a:bodyPr>
          <a:lstStyle/>
          <a:p>
            <a:r>
              <a:rPr lang="en-US" sz="2400" dirty="0" smtClean="0"/>
              <a:t>Describe why the change is necessary, either individually or with whole team</a:t>
            </a:r>
          </a:p>
          <a:p>
            <a:pPr lvl="1"/>
            <a:r>
              <a:rPr lang="en-US" sz="1800" dirty="0" smtClean="0"/>
              <a:t>Discuss details of change and its affect</a:t>
            </a:r>
          </a:p>
          <a:p>
            <a:pPr lvl="1"/>
            <a:r>
              <a:rPr lang="en-US" sz="1800" dirty="0" smtClean="0"/>
              <a:t>Probe for reactions and respond to questions</a:t>
            </a:r>
          </a:p>
          <a:p>
            <a:r>
              <a:rPr lang="en-US" sz="2400" dirty="0" smtClean="0"/>
              <a:t>Ask for ideas on how change can best be accomplished</a:t>
            </a:r>
          </a:p>
          <a:p>
            <a:pPr lvl="1"/>
            <a:r>
              <a:rPr lang="en-US" sz="1800" dirty="0" smtClean="0"/>
              <a:t>Worst Practice? Leaving everyone guessing</a:t>
            </a:r>
          </a:p>
          <a:p>
            <a:r>
              <a:rPr lang="en-US" sz="2400" dirty="0" smtClean="0"/>
              <a:t>Express that change is possible only with the full support of the team</a:t>
            </a:r>
          </a:p>
          <a:p>
            <a:pPr lvl="1"/>
            <a:r>
              <a:rPr lang="en-US" sz="1800" dirty="0" smtClean="0"/>
              <a:t>Follow-up – thank team members for facilitating and/or cooperating with change</a:t>
            </a:r>
            <a:endParaRPr lang="en-US" sz="1800" dirty="0"/>
          </a:p>
        </p:txBody>
      </p:sp>
    </p:spTree>
  </p:cSld>
  <p:clrMapOvr>
    <a:masterClrMapping/>
  </p:clrMapOvr>
  <p:transition>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457200"/>
            <a:ext cx="8077200" cy="762000"/>
          </a:xfrm>
        </p:spPr>
        <p:txBody>
          <a:bodyPr/>
          <a:lstStyle/>
          <a:p>
            <a:r>
              <a:rPr lang="en-US" dirty="0" smtClean="0"/>
              <a:t>Summary</a:t>
            </a:r>
            <a:endParaRPr lang="en-US" dirty="0"/>
          </a:p>
        </p:txBody>
      </p:sp>
      <p:sp>
        <p:nvSpPr>
          <p:cNvPr id="3" name="Text Placeholder 2"/>
          <p:cNvSpPr>
            <a:spLocks noGrp="1"/>
          </p:cNvSpPr>
          <p:nvPr>
            <p:ph idx="1"/>
          </p:nvPr>
        </p:nvSpPr>
        <p:spPr>
          <a:xfrm>
            <a:off x="396240" y="1424940"/>
            <a:ext cx="8077200" cy="4191000"/>
          </a:xfrm>
        </p:spPr>
        <p:txBody>
          <a:bodyPr/>
          <a:lstStyle/>
          <a:p>
            <a:r>
              <a:rPr lang="en-US" sz="2800" dirty="0" smtClean="0"/>
              <a:t>Technical skills &lt;&gt; leadership skills</a:t>
            </a:r>
          </a:p>
          <a:p>
            <a:r>
              <a:rPr lang="en-US" sz="2800" dirty="0" smtClean="0"/>
              <a:t>Utilize a team’s points of motivation for best results</a:t>
            </a:r>
          </a:p>
          <a:p>
            <a:r>
              <a:rPr lang="en-US" sz="2800" dirty="0" smtClean="0"/>
              <a:t>Evaluate success against a clearly defined set of goals or objectives</a:t>
            </a:r>
          </a:p>
          <a:p>
            <a:r>
              <a:rPr lang="en-US" sz="2800" smtClean="0"/>
              <a:t>Document progress</a:t>
            </a:r>
            <a:endParaRPr lang="en-US" sz="2800" dirty="0" smtClean="0"/>
          </a:p>
          <a:p>
            <a:r>
              <a:rPr lang="en-US" sz="2800" dirty="0" smtClean="0"/>
              <a:t>Use communication skills to build credibility and trust at all levels</a:t>
            </a:r>
          </a:p>
          <a:p>
            <a:endParaRPr lang="en-US" sz="2800" dirty="0" smtClean="0"/>
          </a:p>
        </p:txBody>
      </p:sp>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Resources</a:t>
            </a:r>
            <a:r>
              <a:rPr lang="en-US" b="1" smtClean="0"/>
              <a:t/>
            </a:r>
            <a:br>
              <a:rPr lang="en-US" b="1" smtClean="0"/>
            </a:br>
            <a:endParaRPr lang="en-US" b="1" dirty="0" smtClean="0"/>
          </a:p>
        </p:txBody>
      </p:sp>
      <p:sp>
        <p:nvSpPr>
          <p:cNvPr id="20483" name="Rectangle 3"/>
          <p:cNvSpPr>
            <a:spLocks noGrp="1" noChangeArrowheads="1"/>
          </p:cNvSpPr>
          <p:nvPr>
            <p:ph idx="1"/>
          </p:nvPr>
        </p:nvSpPr>
        <p:spPr>
          <a:xfrm>
            <a:off x="381000" y="1143000"/>
            <a:ext cx="8610600" cy="5435930"/>
          </a:xfrm>
        </p:spPr>
        <p:txBody>
          <a:bodyPr/>
          <a:lstStyle/>
          <a:p>
            <a:pPr>
              <a:lnSpc>
                <a:spcPct val="90000"/>
              </a:lnSpc>
            </a:pPr>
            <a:r>
              <a:rPr lang="en-US" sz="2800" b="1" dirty="0" smtClean="0">
                <a:hlinkClick r:id="rId3"/>
              </a:rPr>
              <a:t>http://www.ccl.org/leadership/index.aspx</a:t>
            </a:r>
            <a:r>
              <a:rPr lang="en-US" sz="2800" b="1" dirty="0" smtClean="0"/>
              <a:t> </a:t>
            </a:r>
          </a:p>
          <a:p>
            <a:pPr eaLnBrk="1" hangingPunct="1">
              <a:lnSpc>
                <a:spcPct val="90000"/>
              </a:lnSpc>
              <a:buNone/>
            </a:pPr>
            <a:r>
              <a:rPr lang="en-US" sz="2800" dirty="0" smtClean="0"/>
              <a:t>	The best and largest leadership training organization</a:t>
            </a:r>
          </a:p>
          <a:p>
            <a:pPr>
              <a:lnSpc>
                <a:spcPct val="90000"/>
              </a:lnSpc>
            </a:pPr>
            <a:r>
              <a:rPr lang="en-US" sz="2800" b="1" dirty="0" smtClean="0">
                <a:hlinkClick r:id="rId4"/>
              </a:rPr>
              <a:t>http://blogs.techrepublic.com.com/tech-manager/</a:t>
            </a:r>
            <a:endParaRPr lang="en-US" sz="2800" b="1" dirty="0" smtClean="0"/>
          </a:p>
          <a:p>
            <a:pPr>
              <a:lnSpc>
                <a:spcPct val="90000"/>
              </a:lnSpc>
              <a:buNone/>
            </a:pPr>
            <a:r>
              <a:rPr lang="en-US" sz="2800" b="1" dirty="0" smtClean="0"/>
              <a:t>	</a:t>
            </a:r>
            <a:r>
              <a:rPr lang="en-US" sz="2800" dirty="0" smtClean="0"/>
              <a:t>Good on-line resource with lots of topical content and forums</a:t>
            </a:r>
          </a:p>
          <a:p>
            <a:pPr>
              <a:lnSpc>
                <a:spcPct val="90000"/>
              </a:lnSpc>
            </a:pPr>
            <a:r>
              <a:rPr lang="en-US" sz="2800" b="1" dirty="0" smtClean="0">
                <a:hlinkClick r:id="rId5"/>
              </a:rPr>
              <a:t>http://www.sqlpass.org</a:t>
            </a:r>
            <a:r>
              <a:rPr lang="en-US" sz="2800" b="1" dirty="0" smtClean="0"/>
              <a:t> </a:t>
            </a:r>
          </a:p>
          <a:p>
            <a:pPr>
              <a:lnSpc>
                <a:spcPct val="90000"/>
              </a:lnSpc>
              <a:buNone/>
            </a:pPr>
            <a:r>
              <a:rPr lang="en-US" sz="2800" dirty="0" smtClean="0"/>
              <a:t>	Professional development SIG</a:t>
            </a:r>
          </a:p>
          <a:p>
            <a:pPr>
              <a:lnSpc>
                <a:spcPct val="90000"/>
              </a:lnSpc>
              <a:buNone/>
            </a:pPr>
            <a:endParaRPr lang="en-US" sz="2000" dirty="0" smtClean="0"/>
          </a:p>
        </p:txBody>
      </p:sp>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dirty="0"/>
              <a:t>Q &amp; A</a:t>
            </a:r>
          </a:p>
        </p:txBody>
      </p:sp>
      <p:sp>
        <p:nvSpPr>
          <p:cNvPr id="162819" name="Rectangle 3"/>
          <p:cNvSpPr>
            <a:spLocks noGrp="1" noChangeArrowheads="1"/>
          </p:cNvSpPr>
          <p:nvPr>
            <p:ph idx="1"/>
          </p:nvPr>
        </p:nvSpPr>
        <p:spPr/>
        <p:txBody>
          <a:bodyPr>
            <a:normAutofit fontScale="92500"/>
          </a:bodyPr>
          <a:lstStyle/>
          <a:p>
            <a:r>
              <a:rPr lang="en-US" dirty="0"/>
              <a:t>Send questions to me at: </a:t>
            </a:r>
            <a:r>
              <a:rPr lang="en-US" dirty="0" smtClean="0">
                <a:hlinkClick r:id="rId3"/>
              </a:rPr>
              <a:t>kevin.kline@quest.com</a:t>
            </a:r>
            <a:endParaRPr lang="en-US" dirty="0" smtClean="0"/>
          </a:p>
          <a:p>
            <a:r>
              <a:rPr lang="en-US" dirty="0" smtClean="0"/>
              <a:t>Twitter at </a:t>
            </a:r>
            <a:r>
              <a:rPr lang="en-US" dirty="0" err="1" smtClean="0"/>
              <a:t>kekline</a:t>
            </a:r>
            <a:endParaRPr lang="en-US" dirty="0" smtClean="0"/>
          </a:p>
          <a:p>
            <a:r>
              <a:rPr lang="en-US" dirty="0" smtClean="0"/>
              <a:t>Blogs at SQLblog.com, SQLMag.com</a:t>
            </a:r>
          </a:p>
          <a:p>
            <a:pPr lvl="1"/>
            <a:r>
              <a:rPr lang="en-US" u="sng" dirty="0" smtClean="0">
                <a:hlinkClick r:id="rId4"/>
              </a:rPr>
              <a:t>http://tinyurl.com/KevinKlineSQLMag</a:t>
            </a:r>
            <a:endParaRPr lang="en-US" dirty="0" smtClean="0"/>
          </a:p>
          <a:p>
            <a:r>
              <a:rPr lang="en-US" dirty="0" smtClean="0"/>
              <a:t>Rate me – </a:t>
            </a:r>
            <a:r>
              <a:rPr lang="en-US" dirty="0" smtClean="0">
                <a:hlinkClick r:id="rId5"/>
              </a:rPr>
              <a:t>http://SpeakerRate.com/kekline/</a:t>
            </a:r>
            <a:endParaRPr lang="en-US" dirty="0" smtClean="0"/>
          </a:p>
          <a:p>
            <a:r>
              <a:rPr lang="en-US" dirty="0" smtClean="0"/>
              <a:t>Slides at </a:t>
            </a:r>
            <a:r>
              <a:rPr lang="en-US" dirty="0" smtClean="0">
                <a:hlinkClick r:id="rId6"/>
              </a:rPr>
              <a:t>http://KevinEKline.com/Slides/</a:t>
            </a:r>
            <a:r>
              <a:rPr lang="en-US" dirty="0" smtClean="0"/>
              <a:t> </a:t>
            </a:r>
            <a:endParaRPr lang="en-US" dirty="0"/>
          </a:p>
          <a:p>
            <a:pPr algn="ctr">
              <a:buFontTx/>
              <a:buNone/>
            </a:pPr>
            <a:endParaRPr lang="en-US" sz="2000" b="1" dirty="0" smtClean="0"/>
          </a:p>
          <a:p>
            <a:pPr algn="ctr">
              <a:buFontTx/>
              <a:buNone/>
            </a:pPr>
            <a:r>
              <a:rPr lang="en-US" sz="3600" b="1" dirty="0" smtClean="0"/>
              <a:t>THANK </a:t>
            </a:r>
            <a:r>
              <a:rPr lang="en-US" sz="3600" b="1" dirty="0"/>
              <a:t>YOU</a:t>
            </a:r>
            <a:r>
              <a:rPr lang="en-US" sz="3600" b="1" dirty="0" smtClean="0"/>
              <a:t>!</a:t>
            </a:r>
            <a:endParaRPr lang="en-US" sz="3600" b="1" dirty="0"/>
          </a:p>
        </p:txBody>
      </p:sp>
      <p:sp>
        <p:nvSpPr>
          <p:cNvPr id="4" name="Slide Number Placeholder 3"/>
          <p:cNvSpPr>
            <a:spLocks noGrp="1"/>
          </p:cNvSpPr>
          <p:nvPr>
            <p:ph type="sldNum" sz="quarter" idx="12"/>
          </p:nvPr>
        </p:nvSpPr>
        <p:spPr>
          <a:xfrm>
            <a:off x="7010400" y="6356350"/>
            <a:ext cx="2133600" cy="365125"/>
          </a:xfrm>
          <a:prstGeom prst="rect">
            <a:avLst/>
          </a:prstGeom>
        </p:spPr>
        <p:txBody>
          <a:bodyPr/>
          <a:lstStyle/>
          <a:p>
            <a:fld id="{44DC663B-82F1-4B48-A9E8-46CE98B74E7E}" type="slidenum">
              <a:rPr lang="en-US"/>
              <a:pPr/>
              <a:t>27</a:t>
            </a:fld>
            <a:endParaRPr lang="en-US" sz="1400"/>
          </a:p>
        </p:txBody>
      </p:sp>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2931"/>
            <a:ext cx="8229600" cy="1053630"/>
          </a:xfrm>
        </p:spPr>
        <p:txBody>
          <a:bodyPr>
            <a:normAutofit/>
          </a:bodyPr>
          <a:lstStyle/>
          <a:p>
            <a:r>
              <a:rPr lang="en-CA" sz="3600" dirty="0" smtClean="0"/>
              <a:t>Complete the Evaluation Form &amp; Win!</a:t>
            </a:r>
            <a:endParaRPr lang="en-US" sz="3600" dirty="0"/>
          </a:p>
        </p:txBody>
      </p:sp>
      <p:sp>
        <p:nvSpPr>
          <p:cNvPr id="3" name="Content Placeholder 2"/>
          <p:cNvSpPr>
            <a:spLocks noGrp="1"/>
          </p:cNvSpPr>
          <p:nvPr>
            <p:ph idx="1"/>
          </p:nvPr>
        </p:nvSpPr>
        <p:spPr>
          <a:xfrm>
            <a:off x="457200" y="1021766"/>
            <a:ext cx="8229600" cy="5136932"/>
          </a:xfrm>
        </p:spPr>
        <p:txBody>
          <a:bodyPr>
            <a:noAutofit/>
          </a:bodyPr>
          <a:lstStyle/>
          <a:p>
            <a:pPr>
              <a:lnSpc>
                <a:spcPct val="100000"/>
              </a:lnSpc>
            </a:pPr>
            <a:r>
              <a:rPr lang="en-CA" sz="2400" dirty="0" smtClean="0"/>
              <a:t>You could win a </a:t>
            </a:r>
            <a:r>
              <a:rPr lang="en-CA" sz="2400" b="1" dirty="0" smtClean="0"/>
              <a:t>Dell Mini </a:t>
            </a:r>
            <a:r>
              <a:rPr lang="en-CA" sz="2400" b="1" dirty="0" err="1" smtClean="0"/>
              <a:t>Netbook</a:t>
            </a:r>
            <a:r>
              <a:rPr lang="en-CA" sz="2400" b="1" dirty="0" smtClean="0"/>
              <a:t> </a:t>
            </a:r>
            <a:r>
              <a:rPr lang="en-CA" sz="2400" dirty="0" smtClean="0"/>
              <a:t>– every day – just for handing in your completed form! Each session form is another chance to win!</a:t>
            </a:r>
          </a:p>
          <a:p>
            <a:pPr algn="ctr">
              <a:lnSpc>
                <a:spcPts val="1400"/>
              </a:lnSpc>
              <a:spcBef>
                <a:spcPts val="0"/>
              </a:spcBef>
              <a:buNone/>
            </a:pPr>
            <a:r>
              <a:rPr lang="en-US" sz="2400" dirty="0" smtClean="0"/>
              <a:t>  </a:t>
            </a:r>
          </a:p>
          <a:p>
            <a:pPr>
              <a:lnSpc>
                <a:spcPts val="2800"/>
              </a:lnSpc>
              <a:buNone/>
            </a:pPr>
            <a:r>
              <a:rPr lang="en-CA" sz="2400" b="1" dirty="0" smtClean="0"/>
              <a:t>Pick up your Evaluation Form:</a:t>
            </a:r>
          </a:p>
          <a:p>
            <a:pPr>
              <a:lnSpc>
                <a:spcPts val="2500"/>
              </a:lnSpc>
            </a:pPr>
            <a:r>
              <a:rPr lang="en-CA" sz="2400" dirty="0" smtClean="0"/>
              <a:t>Within each presentation room</a:t>
            </a:r>
          </a:p>
          <a:p>
            <a:pPr>
              <a:lnSpc>
                <a:spcPts val="2500"/>
              </a:lnSpc>
            </a:pPr>
            <a:r>
              <a:rPr lang="en-CA" sz="2400" dirty="0" smtClean="0"/>
              <a:t>At the PASS Booth near registration area</a:t>
            </a:r>
          </a:p>
          <a:p>
            <a:pPr lvl="1">
              <a:lnSpc>
                <a:spcPts val="1200"/>
              </a:lnSpc>
            </a:pPr>
            <a:endParaRPr lang="en-US" sz="2400" dirty="0" smtClean="0"/>
          </a:p>
          <a:p>
            <a:pPr>
              <a:lnSpc>
                <a:spcPts val="2800"/>
              </a:lnSpc>
              <a:buNone/>
            </a:pPr>
            <a:r>
              <a:rPr lang="en-CA" sz="2400" b="1" dirty="0" smtClean="0"/>
              <a:t>Drop off your completed Form:</a:t>
            </a:r>
          </a:p>
          <a:p>
            <a:pPr>
              <a:lnSpc>
                <a:spcPts val="2500"/>
              </a:lnSpc>
            </a:pPr>
            <a:r>
              <a:rPr lang="en-CA" sz="2400" dirty="0" smtClean="0"/>
              <a:t>Near the exit of each presentation room</a:t>
            </a:r>
          </a:p>
          <a:p>
            <a:pPr>
              <a:lnSpc>
                <a:spcPts val="2500"/>
              </a:lnSpc>
            </a:pPr>
            <a:r>
              <a:rPr lang="en-CA" sz="2400" dirty="0" smtClean="0"/>
              <a:t>At the PASS Booth near registration area</a:t>
            </a:r>
          </a:p>
        </p:txBody>
      </p:sp>
      <p:sp>
        <p:nvSpPr>
          <p:cNvPr id="5" name="TextBox 4"/>
          <p:cNvSpPr txBox="1"/>
          <p:nvPr/>
        </p:nvSpPr>
        <p:spPr>
          <a:xfrm>
            <a:off x="6536889" y="3260701"/>
            <a:ext cx="2438669" cy="369332"/>
          </a:xfrm>
          <a:prstGeom prst="rect">
            <a:avLst/>
          </a:prstGeom>
          <a:noFill/>
        </p:spPr>
        <p:txBody>
          <a:bodyPr wrap="square" rtlCol="0">
            <a:spAutoFit/>
          </a:bodyPr>
          <a:lstStyle/>
          <a:p>
            <a:pPr algn="ctr"/>
            <a:r>
              <a:rPr lang="en-CA" i="1" dirty="0" smtClean="0">
                <a:solidFill>
                  <a:schemeClr val="tx1">
                    <a:lumMod val="85000"/>
                    <a:lumOff val="15000"/>
                  </a:schemeClr>
                </a:solidFill>
              </a:rPr>
              <a:t>Sponsored by Dell</a:t>
            </a:r>
            <a:endParaRPr lang="en-CA" i="1" dirty="0">
              <a:solidFill>
                <a:schemeClr val="tx1">
                  <a:lumMod val="85000"/>
                  <a:lumOff val="15000"/>
                </a:schemeClr>
              </a:solidFill>
            </a:endParaRPr>
          </a:p>
        </p:txBody>
      </p:sp>
      <p:pic>
        <p:nvPicPr>
          <p:cNvPr id="6" name="Picture 5" descr="DELLflatlogo_black-EPS.gif"/>
          <p:cNvPicPr>
            <a:picLocks noChangeAspect="1"/>
          </p:cNvPicPr>
          <p:nvPr/>
        </p:nvPicPr>
        <p:blipFill>
          <a:blip r:embed="rId2" cstate="print"/>
          <a:stretch>
            <a:fillRect/>
          </a:stretch>
        </p:blipFill>
        <p:spPr>
          <a:xfrm>
            <a:off x="7028207" y="3531590"/>
            <a:ext cx="1515807" cy="1515807"/>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7847" y="4341997"/>
            <a:ext cx="7467600" cy="832085"/>
          </a:xfrm>
        </p:spPr>
        <p:txBody>
          <a:bodyPr/>
          <a:lstStyle/>
          <a:p>
            <a:r>
              <a:rPr lang="en-US" sz="7500" dirty="0" smtClean="0"/>
              <a:t>Thank you</a:t>
            </a:r>
            <a:r>
              <a:rPr lang="en-US" dirty="0" smtClean="0"/>
              <a:t/>
            </a:r>
            <a:br>
              <a:rPr lang="en-US" dirty="0" smtClean="0"/>
            </a:br>
            <a:endParaRPr lang="en-US" dirty="0"/>
          </a:p>
        </p:txBody>
      </p:sp>
      <p:sp>
        <p:nvSpPr>
          <p:cNvPr id="9" name="Subtitle 8"/>
          <p:cNvSpPr>
            <a:spLocks noGrp="1"/>
          </p:cNvSpPr>
          <p:nvPr>
            <p:ph type="subTitle" idx="1"/>
          </p:nvPr>
        </p:nvSpPr>
        <p:spPr>
          <a:xfrm>
            <a:off x="1524000" y="5010836"/>
            <a:ext cx="7467600" cy="914400"/>
          </a:xfrm>
        </p:spPr>
        <p:txBody>
          <a:bodyPr>
            <a:normAutofit/>
          </a:bodyPr>
          <a:lstStyle/>
          <a:p>
            <a:r>
              <a:rPr lang="en-US" dirty="0" smtClean="0"/>
              <a:t>for attending this session and </a:t>
            </a:r>
            <a:r>
              <a:rPr lang="en-US" smtClean="0"/>
              <a:t>the </a:t>
            </a:r>
            <a:br>
              <a:rPr lang="en-US" smtClean="0"/>
            </a:br>
            <a:r>
              <a:rPr lang="en-US" smtClean="0"/>
              <a:t>2009 </a:t>
            </a:r>
            <a:r>
              <a:rPr lang="en-US" dirty="0" smtClean="0"/>
              <a:t>PASS Summit in Seattle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0" name="Picture 16" descr="C:\Users\Pn\Pictures\wc_wallpaper14_800x600.jpg"/>
          <p:cNvPicPr>
            <a:picLocks noChangeAspect="1" noChangeArrowheads="1"/>
          </p:cNvPicPr>
          <p:nvPr/>
        </p:nvPicPr>
        <p:blipFill>
          <a:blip r:embed="rId2" cstate="print">
            <a:extLst>
              <a:ext uri="28A0092B-C50C-407e-A947-70E740481C1C">
                <a14:useLocalDpi xmlns:a14="http://schemas.microsoft.com/office/drawing/2007/7/7/main" xmlns="" val="0"/>
              </a:ext>
            </a:extLst>
          </a:blip>
          <a:srcRect/>
          <a:stretch>
            <a:fillRect/>
          </a:stretch>
        </p:blipFill>
        <p:spPr bwMode="auto">
          <a:xfrm>
            <a:off x="6313715" y="1484812"/>
            <a:ext cx="2286000" cy="17145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sp>
        <p:nvSpPr>
          <p:cNvPr id="2" name="Title 1"/>
          <p:cNvSpPr>
            <a:spLocks noGrp="1"/>
          </p:cNvSpPr>
          <p:nvPr>
            <p:ph type="title"/>
          </p:nvPr>
        </p:nvSpPr>
        <p:spPr/>
        <p:txBody>
          <a:bodyPr/>
          <a:lstStyle/>
          <a:p>
            <a:r>
              <a:rPr lang="en-US" smtClean="0"/>
              <a:t>53 MVPs Coalesce</a:t>
            </a:r>
            <a:endParaRPr lang="en-US" dirty="0"/>
          </a:p>
        </p:txBody>
      </p:sp>
      <p:sp>
        <p:nvSpPr>
          <p:cNvPr id="16" name="Content Placeholder 15"/>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07/7/7/main" xmlns="" val="0"/>
              </a:ext>
            </a:extLst>
          </a:blip>
          <a:srcRect/>
          <a:stretch>
            <a:fillRect/>
          </a:stretch>
        </p:blipFill>
        <p:spPr bwMode="auto">
          <a:xfrm>
            <a:off x="912757" y="1123476"/>
            <a:ext cx="3027871" cy="3815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07/7/7/main" xmlns="">
                <a:solidFill>
                  <a:schemeClr val="accent1"/>
                </a:solidFill>
              </a14:hiddenFill>
            </a:ext>
            <a:ext uri="{91240B29-F687-4f45-9708-019B960494DF}">
              <a14:hiddenLine xmlns:a14="http://schemas.microsoft.com/office/drawing/2007/7/7/main" xmlns="" w="9525">
                <a:solidFill>
                  <a:schemeClr val="tx1"/>
                </a:solidFill>
                <a:miter lim="800000"/>
                <a:headEnd/>
                <a:tailEnd/>
              </a14:hiddenLine>
            </a:ext>
            <a:ext uri="{AF507438-7753-43e0-B8FC-AC1667EBCBE1}">
              <a14:hiddenEffects xmlns:a14="http://schemas.microsoft.com/office/drawing/2007/7/7/main" xmlns="">
                <a:effectLst>
                  <a:outerShdw blurRad="63500" dist="35921" dir="2700000" algn="ctr" rotWithShape="0">
                    <a:schemeClr val="bg2"/>
                  </a:outerShdw>
                </a:effectLst>
              </a14:hiddenEffects>
            </a:ext>
          </a:extLst>
        </p:spPr>
      </p:pic>
      <p:sp>
        <p:nvSpPr>
          <p:cNvPr id="8" name="TextBox 7"/>
          <p:cNvSpPr txBox="1"/>
          <p:nvPr/>
        </p:nvSpPr>
        <p:spPr>
          <a:xfrm>
            <a:off x="454033" y="5015198"/>
            <a:ext cx="4062549" cy="1631216"/>
          </a:xfrm>
          <a:prstGeom prst="rect">
            <a:avLst/>
          </a:prstGeom>
          <a:noFill/>
        </p:spPr>
        <p:txBody>
          <a:bodyPr wrap="square" rtlCol="0">
            <a:spAutoFit/>
          </a:bodyPr>
          <a:lstStyle/>
          <a:p>
            <a:pPr algn="ctr"/>
            <a:r>
              <a:rPr lang="en-US" sz="2000" dirty="0" smtClean="0">
                <a:solidFill>
                  <a:srgbClr val="C00000"/>
                </a:solidFill>
                <a:effectLst/>
              </a:rPr>
              <a:t>Book Launch at PASS 2009 </a:t>
            </a:r>
          </a:p>
          <a:p>
            <a:pPr algn="ctr"/>
            <a:r>
              <a:rPr lang="en-US" sz="2000" dirty="0" smtClean="0">
                <a:solidFill>
                  <a:srgbClr val="C00000"/>
                </a:solidFill>
                <a:effectLst/>
              </a:rPr>
              <a:t>Wednesday 11:30 Spotlight Theater</a:t>
            </a:r>
          </a:p>
          <a:p>
            <a:pPr algn="ctr"/>
            <a:r>
              <a:rPr lang="en-US" sz="2000" dirty="0">
                <a:effectLst/>
                <a:hlinkClick r:id="rId4"/>
              </a:rPr>
              <a:t>www.SQLServerMVPDeepDives.com</a:t>
            </a:r>
            <a:endParaRPr lang="en-US" sz="2000" dirty="0">
              <a:solidFill>
                <a:srgbClr val="C00000"/>
              </a:solidFill>
              <a:effectLst/>
            </a:endParaRPr>
          </a:p>
        </p:txBody>
      </p:sp>
      <p:pic>
        <p:nvPicPr>
          <p:cNvPr id="1041" name="Picture 17" descr="C:\Users\Pn\Pictures\wc_wallpaper11_800x600.jpg"/>
          <p:cNvPicPr>
            <a:picLocks noChangeAspect="1" noChangeArrowheads="1"/>
          </p:cNvPicPr>
          <p:nvPr/>
        </p:nvPicPr>
        <p:blipFill>
          <a:blip r:embed="rId5" cstate="print">
            <a:extLst>
              <a:ext uri="28A0092B-C50C-407e-A947-70E740481C1C">
                <a14:useLocalDpi xmlns:a14="http://schemas.microsoft.com/office/drawing/2007/7/7/main" xmlns="" val="0"/>
              </a:ext>
            </a:extLst>
          </a:blip>
          <a:srcRect/>
          <a:stretch>
            <a:fillRect/>
          </a:stretch>
        </p:blipFill>
        <p:spPr bwMode="auto">
          <a:xfrm>
            <a:off x="6657463" y="2190932"/>
            <a:ext cx="2323252" cy="174243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38" name="Picture 14" descr="C:\Users\Pn\Pictures\wc_wallpaper20_800x600.jpg"/>
          <p:cNvPicPr>
            <a:picLocks noChangeAspect="1" noChangeArrowheads="1"/>
          </p:cNvPicPr>
          <p:nvPr/>
        </p:nvPicPr>
        <p:blipFill>
          <a:blip r:embed="rId6" cstate="print">
            <a:extLst>
              <a:ext uri="28A0092B-C50C-407e-A947-70E740481C1C">
                <a14:useLocalDpi xmlns:a14="http://schemas.microsoft.com/office/drawing/2007/7/7/main" xmlns="" val="0"/>
              </a:ext>
            </a:extLst>
          </a:blip>
          <a:srcRect/>
          <a:stretch>
            <a:fillRect/>
          </a:stretch>
        </p:blipFill>
        <p:spPr bwMode="auto">
          <a:xfrm>
            <a:off x="6161314" y="3420292"/>
            <a:ext cx="2413001" cy="180975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32" name="Picture 8" descr="C:\Users\Pn\Documents\MVP Deep Dives\main_wallpaper.jpg"/>
          <p:cNvPicPr>
            <a:picLocks noChangeAspect="1" noChangeArrowheads="1"/>
          </p:cNvPicPr>
          <p:nvPr/>
        </p:nvPicPr>
        <p:blipFill>
          <a:blip r:embed="rId7" cstate="print">
            <a:extLst>
              <a:ext uri="28A0092B-C50C-407e-A947-70E740481C1C">
                <a14:useLocalDpi xmlns:a14="http://schemas.microsoft.com/office/drawing/2007/7/7/main" xmlns="" val="0"/>
              </a:ext>
            </a:extLst>
          </a:blip>
          <a:srcRect/>
          <a:stretch>
            <a:fillRect/>
          </a:stretch>
        </p:blipFill>
        <p:spPr bwMode="auto">
          <a:xfrm>
            <a:off x="5153425" y="3248034"/>
            <a:ext cx="3072649" cy="11425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37" name="Picture 13" descr="C:\Users\Pn\Pictures\wc_wallpaper18_800x600.jpg"/>
          <p:cNvPicPr>
            <a:picLocks noChangeAspect="1" noChangeArrowheads="1"/>
          </p:cNvPicPr>
          <p:nvPr/>
        </p:nvPicPr>
        <p:blipFill>
          <a:blip r:embed="rId8" cstate="print">
            <a:extLst>
              <a:ext uri="28A0092B-C50C-407e-A947-70E740481C1C">
                <a14:useLocalDpi xmlns:a14="http://schemas.microsoft.com/office/drawing/2007/7/7/main" xmlns="" val="0"/>
              </a:ext>
            </a:extLst>
          </a:blip>
          <a:srcRect/>
          <a:stretch>
            <a:fillRect/>
          </a:stretch>
        </p:blipFill>
        <p:spPr bwMode="auto">
          <a:xfrm>
            <a:off x="4587006" y="2810691"/>
            <a:ext cx="2387109" cy="17903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33" name="Picture 9" descr="C:\Users\Pn\Documents\MVP Deep Dives\main_child.jpg"/>
          <p:cNvPicPr>
            <a:picLocks noChangeAspect="1" noChangeArrowheads="1"/>
          </p:cNvPicPr>
          <p:nvPr/>
        </p:nvPicPr>
        <p:blipFill>
          <a:blip r:embed="rId9" cstate="print">
            <a:extLst>
              <a:ext uri="28A0092B-C50C-407e-A947-70E740481C1C">
                <a14:useLocalDpi xmlns:a14="http://schemas.microsoft.com/office/drawing/2007/7/7/main" xmlns="" val="0"/>
              </a:ext>
            </a:extLst>
          </a:blip>
          <a:srcRect/>
          <a:stretch>
            <a:fillRect/>
          </a:stretch>
        </p:blipFill>
        <p:spPr bwMode="auto">
          <a:xfrm>
            <a:off x="4169758" y="2358572"/>
            <a:ext cx="3210510" cy="1193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39" name="Picture 15" descr="C:\Users\Pn\Pictures\wc_wallpaper16_800x600.jpg"/>
          <p:cNvPicPr>
            <a:picLocks noChangeAspect="1" noChangeArrowheads="1"/>
          </p:cNvPicPr>
          <p:nvPr/>
        </p:nvPicPr>
        <p:blipFill>
          <a:blip r:embed="rId10" cstate="print">
            <a:extLst>
              <a:ext uri="28A0092B-C50C-407e-A947-70E740481C1C">
                <a14:useLocalDpi xmlns:a14="http://schemas.microsoft.com/office/drawing/2007/7/7/main" xmlns="" val="0"/>
              </a:ext>
            </a:extLst>
          </a:blip>
          <a:srcRect/>
          <a:stretch>
            <a:fillRect/>
          </a:stretch>
        </p:blipFill>
        <p:spPr bwMode="auto">
          <a:xfrm>
            <a:off x="4696225" y="1201815"/>
            <a:ext cx="2303290" cy="172746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28" name="Picture 4"/>
          <p:cNvPicPr>
            <a:picLocks noChangeAspect="1" noChangeArrowheads="1"/>
          </p:cNvPicPr>
          <p:nvPr/>
        </p:nvPicPr>
        <p:blipFill>
          <a:blip r:embed="rId11" cstate="print">
            <a:extLst>
              <a:ext uri="28A0092B-C50C-407e-A947-70E740481C1C">
                <a14:useLocalDpi xmlns:a14="http://schemas.microsoft.com/office/drawing/2007/7/7/main" xmlns="" val="0"/>
              </a:ext>
            </a:extLst>
          </a:blip>
          <a:srcRect/>
          <a:stretch>
            <a:fillRect/>
          </a:stretch>
        </p:blipFill>
        <p:spPr bwMode="auto">
          <a:xfrm>
            <a:off x="6213724" y="1379402"/>
            <a:ext cx="2594694" cy="171577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chemeClr val="accent1"/>
                </a:solidFill>
              </a14:hiddenFill>
            </a:ext>
            <a:ext uri="{91240B29-F687-4f45-9708-019B960494DF}">
              <a14:hiddenLine xmlns:a14="http://schemas.microsoft.com/office/drawing/2007/7/7/main" xmlns="" w="9525">
                <a:solidFill>
                  <a:schemeClr val="tx1"/>
                </a:solidFill>
                <a:miter lim="800000"/>
                <a:headEnd/>
                <a:tailEnd/>
              </a14:hiddenLine>
            </a:ext>
            <a:ext uri="{AF507438-7753-43e0-B8FC-AC1667EBCBE1}">
              <a14:hiddenEffects xmlns:a14="http://schemas.microsoft.com/office/drawing/2007/7/7/main" xmlns="">
                <a:effectLst>
                  <a:outerShdw blurRad="63500" dist="35921" dir="2700000" algn="ctr" rotWithShape="0">
                    <a:schemeClr val="bg2"/>
                  </a:outerShdw>
                </a:effectLst>
              </a14:hiddenEffects>
            </a:ext>
          </a:extLst>
        </p:spPr>
      </p:pic>
      <p:pic>
        <p:nvPicPr>
          <p:cNvPr id="1030" name="Picture 6" descr="C:\Users\Pn\Documents\MVP Deep Dives\warchild.gif"/>
          <p:cNvPicPr>
            <a:picLocks noChangeAspect="1" noChangeArrowheads="1"/>
          </p:cNvPicPr>
          <p:nvPr/>
        </p:nvPicPr>
        <p:blipFill>
          <a:blip r:embed="rId12" cstate="print">
            <a:extLst>
              <a:ext uri="28A0092B-C50C-407e-A947-70E740481C1C">
                <a14:useLocalDpi xmlns:a14="http://schemas.microsoft.com/office/drawing/2007/7/7/main" xmlns="" val="0"/>
              </a:ext>
            </a:extLst>
          </a:blip>
          <a:srcRect/>
          <a:stretch>
            <a:fillRect/>
          </a:stretch>
        </p:blipFill>
        <p:spPr bwMode="auto">
          <a:xfrm>
            <a:off x="6262396" y="2666372"/>
            <a:ext cx="998375" cy="9983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pic>
        <p:nvPicPr>
          <p:cNvPr id="1026" name="Picture 2" descr="C:\Users\Pn\Documents\SQLServerBible Website\images\MVP.png"/>
          <p:cNvPicPr>
            <a:picLocks noChangeAspect="1" noChangeArrowheads="1"/>
          </p:cNvPicPr>
          <p:nvPr/>
        </p:nvPicPr>
        <p:blipFill>
          <a:blip r:embed="rId13" cstate="print">
            <a:extLst>
              <a:ext uri="28A0092B-C50C-407e-A947-70E740481C1C">
                <a14:useLocalDpi xmlns:a14="http://schemas.microsoft.com/office/drawing/2007/7/7/main" xmlns="" val="0"/>
              </a:ext>
            </a:extLst>
          </a:blip>
          <a:srcRect/>
          <a:stretch>
            <a:fillRect/>
          </a:stretch>
        </p:blipFill>
        <p:spPr bwMode="auto">
          <a:xfrm>
            <a:off x="219043" y="208165"/>
            <a:ext cx="532071" cy="835075"/>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040"/>
                                        </p:tgtEl>
                                        <p:attrNameLst>
                                          <p:attrName>style.visibility</p:attrName>
                                        </p:attrNameLst>
                                      </p:cBhvr>
                                      <p:to>
                                        <p:strVal val="visible"/>
                                      </p:to>
                                    </p:set>
                                    <p:animEffect transition="in" filter="fade">
                                      <p:cBhvr>
                                        <p:cTn id="7" dur="2000"/>
                                        <p:tgtEl>
                                          <p:spTgt spid="1040"/>
                                        </p:tgtEl>
                                      </p:cBhvr>
                                    </p:animEffect>
                                  </p:childTnLst>
                                </p:cTn>
                              </p:par>
                            </p:childTnLst>
                          </p:cTn>
                        </p:par>
                        <p:par>
                          <p:cTn id="8" fill="hold">
                            <p:stCondLst>
                              <p:cond delay="3000"/>
                            </p:stCondLst>
                            <p:childTnLst>
                              <p:par>
                                <p:cTn id="9" presetID="10" presetClass="entr" presetSubtype="0" fill="hold" nodeType="afterEffect">
                                  <p:stCondLst>
                                    <p:cond delay="1000"/>
                                  </p:stCondLst>
                                  <p:childTnLst>
                                    <p:set>
                                      <p:cBhvr>
                                        <p:cTn id="10" dur="1" fill="hold">
                                          <p:stCondLst>
                                            <p:cond delay="0"/>
                                          </p:stCondLst>
                                        </p:cTn>
                                        <p:tgtEl>
                                          <p:spTgt spid="1041"/>
                                        </p:tgtEl>
                                        <p:attrNameLst>
                                          <p:attrName>style.visibility</p:attrName>
                                        </p:attrNameLst>
                                      </p:cBhvr>
                                      <p:to>
                                        <p:strVal val="visible"/>
                                      </p:to>
                                    </p:set>
                                    <p:animEffect transition="in" filter="fade">
                                      <p:cBhvr>
                                        <p:cTn id="11" dur="2000"/>
                                        <p:tgtEl>
                                          <p:spTgt spid="1041"/>
                                        </p:tgtEl>
                                      </p:cBhvr>
                                    </p:animEffect>
                                  </p:childTnLst>
                                </p:cTn>
                              </p:par>
                            </p:childTnLst>
                          </p:cTn>
                        </p:par>
                        <p:par>
                          <p:cTn id="12" fill="hold">
                            <p:stCondLst>
                              <p:cond delay="6000"/>
                            </p:stCondLst>
                            <p:childTnLst>
                              <p:par>
                                <p:cTn id="13" presetID="10" presetClass="entr" presetSubtype="0" fill="hold" nodeType="afterEffect">
                                  <p:stCondLst>
                                    <p:cond delay="1000"/>
                                  </p:stCondLst>
                                  <p:childTnLst>
                                    <p:set>
                                      <p:cBhvr>
                                        <p:cTn id="14" dur="1" fill="hold">
                                          <p:stCondLst>
                                            <p:cond delay="0"/>
                                          </p:stCondLst>
                                        </p:cTn>
                                        <p:tgtEl>
                                          <p:spTgt spid="1038"/>
                                        </p:tgtEl>
                                        <p:attrNameLst>
                                          <p:attrName>style.visibility</p:attrName>
                                        </p:attrNameLst>
                                      </p:cBhvr>
                                      <p:to>
                                        <p:strVal val="visible"/>
                                      </p:to>
                                    </p:set>
                                    <p:animEffect transition="in" filter="fade">
                                      <p:cBhvr>
                                        <p:cTn id="15" dur="2000"/>
                                        <p:tgtEl>
                                          <p:spTgt spid="1038"/>
                                        </p:tgtEl>
                                      </p:cBhvr>
                                    </p:animEffect>
                                  </p:childTnLst>
                                </p:cTn>
                              </p:par>
                            </p:childTnLst>
                          </p:cTn>
                        </p:par>
                        <p:par>
                          <p:cTn id="16" fill="hold">
                            <p:stCondLst>
                              <p:cond delay="9000"/>
                            </p:stCondLst>
                            <p:childTnLst>
                              <p:par>
                                <p:cTn id="17" presetID="10" presetClass="entr" presetSubtype="0" fill="hold" nodeType="afterEffect">
                                  <p:stCondLst>
                                    <p:cond delay="1000"/>
                                  </p:stCondLst>
                                  <p:childTnLst>
                                    <p:set>
                                      <p:cBhvr>
                                        <p:cTn id="18" dur="1" fill="hold">
                                          <p:stCondLst>
                                            <p:cond delay="0"/>
                                          </p:stCondLst>
                                        </p:cTn>
                                        <p:tgtEl>
                                          <p:spTgt spid="1032"/>
                                        </p:tgtEl>
                                        <p:attrNameLst>
                                          <p:attrName>style.visibility</p:attrName>
                                        </p:attrNameLst>
                                      </p:cBhvr>
                                      <p:to>
                                        <p:strVal val="visible"/>
                                      </p:to>
                                    </p:set>
                                    <p:animEffect transition="in" filter="fade">
                                      <p:cBhvr>
                                        <p:cTn id="19" dur="2000"/>
                                        <p:tgtEl>
                                          <p:spTgt spid="1032"/>
                                        </p:tgtEl>
                                      </p:cBhvr>
                                    </p:animEffect>
                                  </p:childTnLst>
                                </p:cTn>
                              </p:par>
                            </p:childTnLst>
                          </p:cTn>
                        </p:par>
                        <p:par>
                          <p:cTn id="20" fill="hold">
                            <p:stCondLst>
                              <p:cond delay="12000"/>
                            </p:stCondLst>
                            <p:childTnLst>
                              <p:par>
                                <p:cTn id="21" presetID="10" presetClass="entr" presetSubtype="0" fill="hold" nodeType="afterEffect">
                                  <p:stCondLst>
                                    <p:cond delay="1000"/>
                                  </p:stCondLst>
                                  <p:childTnLst>
                                    <p:set>
                                      <p:cBhvr>
                                        <p:cTn id="22" dur="1" fill="hold">
                                          <p:stCondLst>
                                            <p:cond delay="0"/>
                                          </p:stCondLst>
                                        </p:cTn>
                                        <p:tgtEl>
                                          <p:spTgt spid="1037"/>
                                        </p:tgtEl>
                                        <p:attrNameLst>
                                          <p:attrName>style.visibility</p:attrName>
                                        </p:attrNameLst>
                                      </p:cBhvr>
                                      <p:to>
                                        <p:strVal val="visible"/>
                                      </p:to>
                                    </p:set>
                                    <p:animEffect transition="in" filter="fade">
                                      <p:cBhvr>
                                        <p:cTn id="23" dur="2000"/>
                                        <p:tgtEl>
                                          <p:spTgt spid="1037"/>
                                        </p:tgtEl>
                                      </p:cBhvr>
                                    </p:animEffect>
                                  </p:childTnLst>
                                </p:cTn>
                              </p:par>
                            </p:childTnLst>
                          </p:cTn>
                        </p:par>
                        <p:par>
                          <p:cTn id="24" fill="hold">
                            <p:stCondLst>
                              <p:cond delay="15000"/>
                            </p:stCondLst>
                            <p:childTnLst>
                              <p:par>
                                <p:cTn id="25" presetID="10" presetClass="entr" presetSubtype="0" fill="hold" nodeType="afterEffect">
                                  <p:stCondLst>
                                    <p:cond delay="1000"/>
                                  </p:stCondLst>
                                  <p:childTnLst>
                                    <p:set>
                                      <p:cBhvr>
                                        <p:cTn id="26" dur="1" fill="hold">
                                          <p:stCondLst>
                                            <p:cond delay="0"/>
                                          </p:stCondLst>
                                        </p:cTn>
                                        <p:tgtEl>
                                          <p:spTgt spid="1033"/>
                                        </p:tgtEl>
                                        <p:attrNameLst>
                                          <p:attrName>style.visibility</p:attrName>
                                        </p:attrNameLst>
                                      </p:cBhvr>
                                      <p:to>
                                        <p:strVal val="visible"/>
                                      </p:to>
                                    </p:set>
                                    <p:animEffect transition="in" filter="fade">
                                      <p:cBhvr>
                                        <p:cTn id="27" dur="2000"/>
                                        <p:tgtEl>
                                          <p:spTgt spid="1033"/>
                                        </p:tgtEl>
                                      </p:cBhvr>
                                    </p:animEffect>
                                  </p:childTnLst>
                                </p:cTn>
                              </p:par>
                            </p:childTnLst>
                          </p:cTn>
                        </p:par>
                        <p:par>
                          <p:cTn id="28" fill="hold">
                            <p:stCondLst>
                              <p:cond delay="18000"/>
                            </p:stCondLst>
                            <p:childTnLst>
                              <p:par>
                                <p:cTn id="29" presetID="10" presetClass="entr" presetSubtype="0" fill="hold" nodeType="afterEffect">
                                  <p:stCondLst>
                                    <p:cond delay="1000"/>
                                  </p:stCondLst>
                                  <p:childTnLst>
                                    <p:set>
                                      <p:cBhvr>
                                        <p:cTn id="30" dur="1" fill="hold">
                                          <p:stCondLst>
                                            <p:cond delay="0"/>
                                          </p:stCondLst>
                                        </p:cTn>
                                        <p:tgtEl>
                                          <p:spTgt spid="1039"/>
                                        </p:tgtEl>
                                        <p:attrNameLst>
                                          <p:attrName>style.visibility</p:attrName>
                                        </p:attrNameLst>
                                      </p:cBhvr>
                                      <p:to>
                                        <p:strVal val="visible"/>
                                      </p:to>
                                    </p:set>
                                    <p:animEffect transition="in" filter="fade">
                                      <p:cBhvr>
                                        <p:cTn id="31" dur="2000"/>
                                        <p:tgtEl>
                                          <p:spTgt spid="1039"/>
                                        </p:tgtEl>
                                      </p:cBhvr>
                                    </p:animEffect>
                                  </p:childTnLst>
                                </p:cTn>
                              </p:par>
                            </p:childTnLst>
                          </p:cTn>
                        </p:par>
                        <p:par>
                          <p:cTn id="32" fill="hold">
                            <p:stCondLst>
                              <p:cond delay="21000"/>
                            </p:stCondLst>
                            <p:childTnLst>
                              <p:par>
                                <p:cTn id="33" presetID="10" presetClass="entr" presetSubtype="0" fill="hold" nodeType="afterEffect">
                                  <p:stCondLst>
                                    <p:cond delay="1000"/>
                                  </p:stCondLst>
                                  <p:childTnLst>
                                    <p:set>
                                      <p:cBhvr>
                                        <p:cTn id="34" dur="1" fill="hold">
                                          <p:stCondLst>
                                            <p:cond delay="0"/>
                                          </p:stCondLst>
                                        </p:cTn>
                                        <p:tgtEl>
                                          <p:spTgt spid="1028"/>
                                        </p:tgtEl>
                                        <p:attrNameLst>
                                          <p:attrName>style.visibility</p:attrName>
                                        </p:attrNameLst>
                                      </p:cBhvr>
                                      <p:to>
                                        <p:strVal val="visible"/>
                                      </p:to>
                                    </p:set>
                                    <p:animEffect transition="in" filter="fade">
                                      <p:cBhvr>
                                        <p:cTn id="35" dur="2000"/>
                                        <p:tgtEl>
                                          <p:spTgt spid="1028"/>
                                        </p:tgtEl>
                                      </p:cBhvr>
                                    </p:animEffect>
                                  </p:childTnLst>
                                </p:cTn>
                              </p:par>
                            </p:childTnLst>
                          </p:cTn>
                        </p:par>
                        <p:par>
                          <p:cTn id="36" fill="hold">
                            <p:stCondLst>
                              <p:cond delay="24000"/>
                            </p:stCondLst>
                            <p:childTnLst>
                              <p:par>
                                <p:cTn id="37" presetID="10" presetClass="entr" presetSubtype="0" fill="hold" nodeType="afterEffect">
                                  <p:stCondLst>
                                    <p:cond delay="1000"/>
                                  </p:stCondLst>
                                  <p:childTnLst>
                                    <p:set>
                                      <p:cBhvr>
                                        <p:cTn id="38" dur="1" fill="hold">
                                          <p:stCondLst>
                                            <p:cond delay="0"/>
                                          </p:stCondLst>
                                        </p:cTn>
                                        <p:tgtEl>
                                          <p:spTgt spid="1030"/>
                                        </p:tgtEl>
                                        <p:attrNameLst>
                                          <p:attrName>style.visibility</p:attrName>
                                        </p:attrNameLst>
                                      </p:cBhvr>
                                      <p:to>
                                        <p:strVal val="visible"/>
                                      </p:to>
                                    </p:set>
                                    <p:animEffect transition="in" filter="fade">
                                      <p:cBhvr>
                                        <p:cTn id="39"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3" name="Rectangle 23"/>
          <p:cNvSpPr>
            <a:spLocks noGrp="1" noChangeArrowheads="1"/>
          </p:cNvSpPr>
          <p:nvPr>
            <p:ph type="title"/>
          </p:nvPr>
        </p:nvSpPr>
        <p:spPr/>
        <p:txBody>
          <a:bodyPr/>
          <a:lstStyle/>
          <a:p>
            <a:r>
              <a:rPr lang="en-US" dirty="0" smtClean="0"/>
              <a:t>Agenda</a:t>
            </a:r>
            <a:endParaRPr lang="en-US" dirty="0"/>
          </a:p>
        </p:txBody>
      </p:sp>
      <p:sp>
        <p:nvSpPr>
          <p:cNvPr id="10264" name="Rectangle 24"/>
          <p:cNvSpPr>
            <a:spLocks noGrp="1" noChangeArrowheads="1"/>
          </p:cNvSpPr>
          <p:nvPr>
            <p:ph idx="1"/>
          </p:nvPr>
        </p:nvSpPr>
        <p:spPr/>
        <p:txBody>
          <a:bodyPr/>
          <a:lstStyle/>
          <a:p>
            <a:r>
              <a:rPr lang="en-US" dirty="0" smtClean="0"/>
              <a:t>Understanding leadership</a:t>
            </a:r>
          </a:p>
          <a:p>
            <a:r>
              <a:rPr lang="en-US" dirty="0" smtClean="0"/>
              <a:t>Understanding technical teams</a:t>
            </a:r>
          </a:p>
          <a:p>
            <a:r>
              <a:rPr lang="en-US" dirty="0" smtClean="0"/>
              <a:t>Best Practices for handling 10 scenarios</a:t>
            </a:r>
          </a:p>
        </p:txBody>
      </p:sp>
    </p:spTree>
  </p:cSld>
  <p:clrMapOvr>
    <a:masterClrMapping/>
  </p:clrMapOvr>
  <p:transition>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mtClean="0"/>
              <a:t>Leadership in Action</a:t>
            </a:r>
            <a:endParaRPr lang="en-US" dirty="0"/>
          </a:p>
        </p:txBody>
      </p:sp>
      <p:sp>
        <p:nvSpPr>
          <p:cNvPr id="84995" name="Rectangle 3"/>
          <p:cNvSpPr>
            <a:spLocks noGrp="1" noChangeArrowheads="1"/>
          </p:cNvSpPr>
          <p:nvPr>
            <p:ph idx="1"/>
          </p:nvPr>
        </p:nvSpPr>
        <p:spPr/>
        <p:txBody>
          <a:bodyPr/>
          <a:lstStyle/>
          <a:p>
            <a:r>
              <a:rPr lang="en-US" smtClean="0"/>
              <a:t>Good leadership skills fall into 4 categories:</a:t>
            </a:r>
          </a:p>
          <a:p>
            <a:pPr lvl="1"/>
            <a:r>
              <a:rPr lang="en-US" smtClean="0"/>
              <a:t>Coaching</a:t>
            </a:r>
          </a:p>
          <a:p>
            <a:pPr lvl="1"/>
            <a:r>
              <a:rPr lang="en-US" smtClean="0"/>
              <a:t>Supporting change and ideas</a:t>
            </a:r>
          </a:p>
          <a:p>
            <a:pPr lvl="1"/>
            <a:r>
              <a:rPr lang="en-US" smtClean="0"/>
              <a:t>Facilitating good communications</a:t>
            </a:r>
          </a:p>
          <a:p>
            <a:pPr lvl="1"/>
            <a:r>
              <a:rPr lang="en-US" smtClean="0"/>
              <a:t>Meeting team goals</a:t>
            </a:r>
          </a:p>
          <a:p>
            <a:r>
              <a:rPr lang="en-US" smtClean="0"/>
              <a:t>Where are the technical skills?</a:t>
            </a:r>
            <a:endParaRPr lang="en-US"/>
          </a:p>
        </p:txBody>
      </p:sp>
    </p:spTree>
  </p:cSld>
  <p:clrMapOvr>
    <a:masterClrMapping/>
  </p:clrMapOvr>
  <p:transition>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Management Styles</a:t>
            </a:r>
            <a:endParaRPr lang="en-US" dirty="0"/>
          </a:p>
        </p:txBody>
      </p:sp>
      <p:sp>
        <p:nvSpPr>
          <p:cNvPr id="89091" name="Rectangle 3"/>
          <p:cNvSpPr>
            <a:spLocks noGrp="1" noChangeArrowheads="1"/>
          </p:cNvSpPr>
          <p:nvPr>
            <p:ph idx="1"/>
          </p:nvPr>
        </p:nvSpPr>
        <p:spPr/>
        <p:txBody>
          <a:bodyPr/>
          <a:lstStyle/>
          <a:p>
            <a:pPr>
              <a:buNone/>
            </a:pPr>
            <a:r>
              <a:rPr lang="en-US" b="1" dirty="0" smtClean="0"/>
              <a:t>Directorial			vs		Coaching</a:t>
            </a:r>
          </a:p>
          <a:p>
            <a:r>
              <a:rPr lang="en-US" dirty="0" smtClean="0"/>
              <a:t>Dictates					Collaborates</a:t>
            </a:r>
          </a:p>
          <a:p>
            <a:r>
              <a:rPr lang="en-US" dirty="0" smtClean="0"/>
              <a:t>Commands				Asks</a:t>
            </a:r>
          </a:p>
          <a:p>
            <a:r>
              <a:rPr lang="en-US" dirty="0" smtClean="0"/>
              <a:t>Bolsters Hierarchy	Networks</a:t>
            </a:r>
          </a:p>
          <a:p>
            <a:r>
              <a:rPr lang="en-US" dirty="0" smtClean="0"/>
              <a:t>Holds info				Shares info</a:t>
            </a:r>
          </a:p>
          <a:p>
            <a:r>
              <a:rPr lang="en-US" dirty="0" smtClean="0"/>
              <a:t>Builds dependency	Self-managing</a:t>
            </a:r>
          </a:p>
          <a:p>
            <a:r>
              <a:rPr lang="en-US" dirty="0" smtClean="0"/>
              <a:t>Less autonomy		More autonomy</a:t>
            </a:r>
            <a:endParaRPr lang="en-US" dirty="0"/>
          </a:p>
        </p:txBody>
      </p:sp>
    </p:spTree>
  </p:cSld>
  <p:clrMapOvr>
    <a:masterClrMapping/>
  </p:clrMapOvr>
  <p:transition>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3" name="Rectangle 23"/>
          <p:cNvSpPr>
            <a:spLocks noGrp="1" noChangeArrowheads="1"/>
          </p:cNvSpPr>
          <p:nvPr>
            <p:ph type="title"/>
          </p:nvPr>
        </p:nvSpPr>
        <p:spPr/>
        <p:txBody>
          <a:bodyPr/>
          <a:lstStyle/>
          <a:p>
            <a:r>
              <a:rPr lang="en-US" smtClean="0"/>
              <a:t>Understanding Technical Personnel</a:t>
            </a:r>
            <a:endParaRPr lang="en-US" dirty="0"/>
          </a:p>
        </p:txBody>
      </p:sp>
      <p:sp>
        <p:nvSpPr>
          <p:cNvPr id="10264" name="Rectangle 24"/>
          <p:cNvSpPr>
            <a:spLocks noGrp="1" noChangeArrowheads="1"/>
          </p:cNvSpPr>
          <p:nvPr>
            <p:ph idx="1"/>
          </p:nvPr>
        </p:nvSpPr>
        <p:spPr/>
        <p:txBody>
          <a:bodyPr/>
          <a:lstStyle/>
          <a:p>
            <a:r>
              <a:rPr lang="en-US" smtClean="0"/>
              <a:t>Studies show that technical professionals have 6 motivators:</a:t>
            </a:r>
          </a:p>
          <a:p>
            <a:pPr lvl="1"/>
            <a:r>
              <a:rPr lang="en-US" smtClean="0"/>
              <a:t>Autonomy</a:t>
            </a:r>
          </a:p>
          <a:p>
            <a:pPr lvl="1"/>
            <a:r>
              <a:rPr lang="en-US" smtClean="0"/>
              <a:t>Achievement</a:t>
            </a:r>
          </a:p>
          <a:p>
            <a:pPr lvl="1"/>
            <a:r>
              <a:rPr lang="en-US" smtClean="0"/>
              <a:t>Keeping current / Avoiding Burnout</a:t>
            </a:r>
          </a:p>
          <a:p>
            <a:pPr lvl="1"/>
            <a:r>
              <a:rPr lang="en-US" smtClean="0"/>
              <a:t>Professional prestige / Identification</a:t>
            </a:r>
          </a:p>
          <a:p>
            <a:pPr lvl="1"/>
            <a:r>
              <a:rPr lang="en-US" smtClean="0"/>
              <a:t>Participating in team success</a:t>
            </a:r>
          </a:p>
          <a:p>
            <a:pPr lvl="1"/>
            <a:r>
              <a:rPr lang="en-US" smtClean="0"/>
              <a:t>Community of support &amp; sharing</a:t>
            </a:r>
            <a:endParaRPr lang="en-US"/>
          </a:p>
        </p:txBody>
      </p:sp>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smtClean="0"/>
              <a:t>Start with Motivation</a:t>
            </a:r>
            <a:endParaRPr lang="en-US" dirty="0"/>
          </a:p>
        </p:txBody>
      </p:sp>
      <p:sp>
        <p:nvSpPr>
          <p:cNvPr id="87043" name="Rectangle 3"/>
          <p:cNvSpPr>
            <a:spLocks noGrp="1" noChangeArrowheads="1"/>
          </p:cNvSpPr>
          <p:nvPr>
            <p:ph idx="1"/>
          </p:nvPr>
        </p:nvSpPr>
        <p:spPr/>
        <p:txBody>
          <a:bodyPr/>
          <a:lstStyle/>
          <a:p>
            <a:r>
              <a:rPr lang="en-US" smtClean="0"/>
              <a:t>There are six basic tools to a strongly motivated team:</a:t>
            </a:r>
          </a:p>
          <a:p>
            <a:pPr lvl="1"/>
            <a:r>
              <a:rPr lang="en-US" smtClean="0"/>
              <a:t>Cultivating self-esteem</a:t>
            </a:r>
          </a:p>
          <a:p>
            <a:pPr lvl="1"/>
            <a:r>
              <a:rPr lang="en-US" smtClean="0"/>
              <a:t>Focusing on specific behavior and outcomes</a:t>
            </a:r>
          </a:p>
          <a:p>
            <a:pPr lvl="1"/>
            <a:r>
              <a:rPr lang="en-US" smtClean="0"/>
              <a:t>Communicating benefits (WIFM!)</a:t>
            </a:r>
          </a:p>
          <a:p>
            <a:pPr lvl="1"/>
            <a:r>
              <a:rPr lang="en-US" smtClean="0"/>
              <a:t>Setting goals and following-up</a:t>
            </a:r>
          </a:p>
          <a:p>
            <a:pPr lvl="1"/>
            <a:r>
              <a:rPr lang="en-US" smtClean="0"/>
              <a:t>Good question style</a:t>
            </a:r>
          </a:p>
          <a:p>
            <a:pPr lvl="1"/>
            <a:r>
              <a:rPr lang="en-US" smtClean="0"/>
              <a:t>Good listening skills </a:t>
            </a:r>
          </a:p>
          <a:p>
            <a:pPr lvl="1"/>
            <a:endParaRPr lang="en-US"/>
          </a:p>
        </p:txBody>
      </p:sp>
    </p:spTree>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smtClean="0"/>
              <a:t>Good Output / Good Input</a:t>
            </a:r>
            <a:endParaRPr lang="en-US" dirty="0"/>
          </a:p>
        </p:txBody>
      </p:sp>
      <p:sp>
        <p:nvSpPr>
          <p:cNvPr id="88067" name="Rectangle 3"/>
          <p:cNvSpPr>
            <a:spLocks noGrp="1" noChangeArrowheads="1"/>
          </p:cNvSpPr>
          <p:nvPr>
            <p:ph idx="1"/>
          </p:nvPr>
        </p:nvSpPr>
        <p:spPr/>
        <p:txBody>
          <a:bodyPr/>
          <a:lstStyle/>
          <a:p>
            <a:r>
              <a:rPr lang="en-US" smtClean="0"/>
              <a:t>Good questioning skills involve:</a:t>
            </a:r>
          </a:p>
          <a:p>
            <a:pPr lvl="1"/>
            <a:r>
              <a:rPr lang="en-US" smtClean="0"/>
              <a:t>Getting the specifics</a:t>
            </a:r>
          </a:p>
          <a:p>
            <a:pPr lvl="1"/>
            <a:r>
              <a:rPr lang="en-US" smtClean="0"/>
              <a:t>Appropriate fact vs. value, open vs. closed questions</a:t>
            </a:r>
          </a:p>
          <a:p>
            <a:pPr lvl="1"/>
            <a:r>
              <a:rPr lang="en-US" smtClean="0"/>
              <a:t>Observing reaction</a:t>
            </a:r>
          </a:p>
          <a:p>
            <a:r>
              <a:rPr lang="en-US" smtClean="0"/>
              <a:t>Good listening skills involve:</a:t>
            </a:r>
          </a:p>
          <a:p>
            <a:pPr lvl="1"/>
            <a:r>
              <a:rPr lang="en-US" smtClean="0"/>
              <a:t>Acknowledging statements</a:t>
            </a:r>
          </a:p>
          <a:p>
            <a:pPr lvl="1"/>
            <a:r>
              <a:rPr lang="en-US" smtClean="0"/>
              <a:t>Summarizing</a:t>
            </a:r>
          </a:p>
          <a:p>
            <a:pPr lvl="1"/>
            <a:r>
              <a:rPr lang="en-US" smtClean="0"/>
              <a:t>Empathizing</a:t>
            </a:r>
          </a:p>
          <a:p>
            <a:pPr lvl="1"/>
            <a:endParaRPr lang="en-US"/>
          </a:p>
        </p:txBody>
      </p:sp>
    </p:spTree>
  </p:cSld>
  <p:clrMapOvr>
    <a:masterClrMapping/>
  </p:clrMapOvr>
  <p:transition>
    <p:strips dir="rd"/>
  </p:transition>
  <p:timing>
    <p:tnLst>
      <p:par>
        <p:cTn id="1" dur="indefinite" restart="never" nodeType="tmRoot"/>
      </p:par>
    </p:tnLst>
  </p:timing>
</p:sld>
</file>

<file path=ppt/theme/theme1.xml><?xml version="1.0" encoding="utf-8"?>
<a:theme xmlns:a="http://schemas.openxmlformats.org/drawingml/2006/main" name="PASS2009_PresentationDeck_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PASS2009_PresentationDeck_Final</Template>
  <TotalTime>5060</TotalTime>
  <Words>2857</Words>
  <Application>Microsoft Office PowerPoint</Application>
  <PresentationFormat>On-screen Show (4:3)</PresentationFormat>
  <Paragraphs>309</Paragraphs>
  <Slides>29</Slides>
  <Notes>22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PASS2009_PresentationDeck_Template[1]</vt:lpstr>
      <vt:lpstr>Team Management Crash Course</vt:lpstr>
      <vt:lpstr>About Me</vt:lpstr>
      <vt:lpstr>53 MVPs Coalesce</vt:lpstr>
      <vt:lpstr>Agenda</vt:lpstr>
      <vt:lpstr>Leadership in Action</vt:lpstr>
      <vt:lpstr>Management Styles</vt:lpstr>
      <vt:lpstr>Understanding Technical Personnel</vt:lpstr>
      <vt:lpstr>Start with Motivation</vt:lpstr>
      <vt:lpstr>Good Output / Good Input</vt:lpstr>
      <vt:lpstr>Best Practices – I/O</vt:lpstr>
      <vt:lpstr>Skill #1: Launching a New Team / Project</vt:lpstr>
      <vt:lpstr>Best Practices - Hiring</vt:lpstr>
      <vt:lpstr>Skill #2: Managing thru Goal Setting (MBOs)</vt:lpstr>
      <vt:lpstr>Best Practices - Management</vt:lpstr>
      <vt:lpstr>Skill #3: Upward Communication </vt:lpstr>
      <vt:lpstr>Best Practices – Problem Bosses</vt:lpstr>
      <vt:lpstr>Skill #4: Facilitating Good Team Communications </vt:lpstr>
      <vt:lpstr>Skill #5: Delegating </vt:lpstr>
      <vt:lpstr>Skill #6: Exposing Gaps </vt:lpstr>
      <vt:lpstr>Skill #7: Resolving Performance Problems </vt:lpstr>
      <vt:lpstr>Best Practices – Problem Team Members</vt:lpstr>
      <vt:lpstr>Skill #8: Dealing with Objections and Impasses </vt:lpstr>
      <vt:lpstr>Skill #9: Conducting Meetings / Group Problem Solving</vt:lpstr>
      <vt:lpstr>Skill #10: Dealing with Change</vt:lpstr>
      <vt:lpstr>Summary</vt:lpstr>
      <vt:lpstr>Resources </vt:lpstr>
      <vt:lpstr>Q &amp; A</vt:lpstr>
      <vt:lpstr>Complete the Evaluation Form &amp; Win!</vt:lpstr>
      <vt:lpstr>Thank you </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Event Name</dc:subject>
  <dc:creator>v-paulaw</dc:creator>
  <dc:description>Template design: P. Macomber, Silver Fox Productions, Inc._x000d_
Formatter:_x000d_
Event Date:_x000d_
Event Location:_x000d_
Speech Length:_x000d_
Audience:_x000d_
Key Topics:</dc:description>
  <cp:lastModifiedBy>Quest Software</cp:lastModifiedBy>
  <cp:revision>33</cp:revision>
  <dcterms:created xsi:type="dcterms:W3CDTF">2002-09-05T20:19:14Z</dcterms:created>
  <dcterms:modified xsi:type="dcterms:W3CDTF">2009-11-03T16:05:47Z</dcterms:modified>
</cp:coreProperties>
</file>